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Lst>
  <p:sldSz cx="9144000" cy="5143500" type="screen16x9"/>
  <p:notesSz cx="6858000" cy="9144000"/>
  <p:embeddedFontLst>
    <p:embeddedFont>
      <p:font typeface="Roboto" panose="020B0604020202020204" charset="0"/>
      <p:regular r:id="rId25"/>
      <p:bold r:id="rId26"/>
      <p:italic r:id="rId27"/>
      <p:boldItalic r:id="rId28"/>
    </p:embeddedFont>
    <p:embeddedFont>
      <p:font typeface="Roboto Slab" panose="020B0604020202020204" charset="0"/>
      <p:regular r:id="rId29"/>
      <p:bold r:id="rId3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42" d="100"/>
          <a:sy n="142" d="100"/>
        </p:scale>
        <p:origin x="714" y="12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SANJEET</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7dc13d35bb_4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7dc13d35bb_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TIFFANIE - </a:t>
            </a:r>
            <a:endParaRPr/>
          </a:p>
          <a:p>
            <a:pPr marL="0" lvl="0" indent="0" algn="l" rtl="0">
              <a:spcBef>
                <a:spcPts val="0"/>
              </a:spcBef>
              <a:spcAft>
                <a:spcPts val="0"/>
              </a:spcAft>
              <a:buNone/>
            </a:pPr>
            <a:r>
              <a:rPr lang="en"/>
              <a:t>Discuss each variable, what the different acronyms mean (see table in following slide)</a:t>
            </a:r>
            <a:endParaRPr/>
          </a:p>
          <a:p>
            <a:pPr marL="0" lvl="0" indent="0" algn="l" rtl="0">
              <a:spcBef>
                <a:spcPts val="0"/>
              </a:spcBef>
              <a:spcAft>
                <a:spcPts val="0"/>
              </a:spcAft>
              <a:buNone/>
            </a:pPr>
            <a:r>
              <a:rPr lang="en"/>
              <a:t>Talk about time series, no chronology</a:t>
            </a:r>
            <a:endParaRPr/>
          </a:p>
          <a:p>
            <a:pPr marL="0" lvl="0" indent="0" algn="l" rtl="0">
              <a:spcBef>
                <a:spcPts val="0"/>
              </a:spcBef>
              <a:spcAft>
                <a:spcPts val="0"/>
              </a:spcAft>
              <a:buNone/>
            </a:pPr>
            <a:r>
              <a:rPr lang="en"/>
              <a:t>DIscuss hectare 0-1</a:t>
            </a:r>
            <a:endParaRPr/>
          </a:p>
          <a:p>
            <a:pPr marL="0" lvl="0" indent="0" algn="l" rtl="0">
              <a:spcBef>
                <a:spcPts val="0"/>
              </a:spcBef>
              <a:spcAft>
                <a:spcPts val="0"/>
              </a:spcAft>
              <a:buNone/>
            </a:pPr>
            <a:r>
              <a:rPr lang="en"/>
              <a:t>Discuss how ‘0’ was actually rounded down</a:t>
            </a:r>
            <a:endParaRPr/>
          </a:p>
          <a:p>
            <a:pPr marL="0" lvl="0" indent="0" algn="l" rtl="0">
              <a:spcBef>
                <a:spcPts val="0"/>
              </a:spcBef>
              <a:spcAft>
                <a:spcPts val="0"/>
              </a:spcAft>
              <a:buNone/>
            </a:pPr>
            <a:r>
              <a:rPr lang="en"/>
              <a:t>Omitted NAs, but original data set contained 0</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812422f9d7_0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812422f9d7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JACKSON </a:t>
            </a:r>
            <a:endParaRPr/>
          </a:p>
          <a:p>
            <a:pPr marL="0" lvl="0" indent="0" algn="l" rtl="0">
              <a:spcBef>
                <a:spcPts val="0"/>
              </a:spcBef>
              <a:spcAft>
                <a:spcPts val="0"/>
              </a:spcAft>
              <a:buNone/>
            </a:pPr>
            <a:r>
              <a:rPr lang="en" sz="1050">
                <a:solidFill>
                  <a:srgbClr val="0078D4"/>
                </a:solidFill>
                <a:highlight>
                  <a:schemeClr val="dk1"/>
                </a:highlight>
                <a:latin typeface="Roboto"/>
                <a:ea typeface="Roboto"/>
                <a:cs typeface="Roboto"/>
                <a:sym typeface="Roboto"/>
              </a:rPr>
              <a:t>https://zoom.us/j/134963576</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812422f9d7_0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812422f9d7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JACKSON</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716407445d_0_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716407445d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t>Four different decision trees were generated to investigate which of the attributes would best predict a significant burn area. </a:t>
            </a:r>
            <a:endParaRPr/>
          </a:p>
          <a:p>
            <a:pPr marL="0" lvl="0" indent="0" algn="l" rtl="0">
              <a:lnSpc>
                <a:spcPct val="115000"/>
              </a:lnSpc>
              <a:spcBef>
                <a:spcPts val="0"/>
              </a:spcBef>
              <a:spcAft>
                <a:spcPts val="0"/>
              </a:spcAft>
              <a:buNone/>
            </a:pPr>
            <a:r>
              <a:rPr lang="en"/>
              <a:t>The trees were varied according to the set.seed() parameter for reproducibility.</a:t>
            </a:r>
            <a:endParaRPr/>
          </a:p>
          <a:p>
            <a:pPr marL="0" lvl="0" indent="0" algn="l" rtl="0">
              <a:lnSpc>
                <a:spcPct val="115000"/>
              </a:lnSpc>
              <a:spcBef>
                <a:spcPts val="0"/>
              </a:spcBef>
              <a:spcAft>
                <a:spcPts val="0"/>
              </a:spcAft>
              <a:buNone/>
            </a:pPr>
            <a:r>
              <a:rPr lang="en"/>
              <a:t>Info gain, temp</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716407445d_0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g716407445d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t>This tree used a seed of 1016  and reflected a 25% chance of a significant burn area when the Relative Humidity less than 28. This tree first split at DMC, then branched into Temperature and ISI. </a:t>
            </a:r>
            <a:endParaRPr/>
          </a:p>
          <a:p>
            <a:pPr marL="0" lvl="0" indent="0" algn="l" rtl="0">
              <a:lnSpc>
                <a:spcPct val="115000"/>
              </a:lnSpc>
              <a:spcBef>
                <a:spcPts val="0"/>
              </a:spcBef>
              <a:spcAft>
                <a:spcPts val="0"/>
              </a:spcAft>
              <a:buNone/>
            </a:pPr>
            <a:r>
              <a:rPr lang="en"/>
              <a:t>Info gain DMC</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716407445d_0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 name="Google Shape;178;g716407445d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t>Info gain temperature</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81684fecc6_1_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81684fecc6_1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81684fecc6_1_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81684fecc6_1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812422f9d7_0_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812422f9d7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81684fecc6_3_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81684fecc6_3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81684fecc6_4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81684fecc6_4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800">
                <a:solidFill>
                  <a:schemeClr val="dk1"/>
                </a:solidFill>
                <a:latin typeface="Roboto"/>
                <a:ea typeface="Roboto"/>
                <a:cs typeface="Roboto"/>
                <a:sym typeface="Roboto"/>
              </a:rPr>
              <a:t>SANJEET</a:t>
            </a:r>
            <a:endParaRPr sz="1800">
              <a:solidFill>
                <a:schemeClr val="dk1"/>
              </a:solidFill>
              <a:latin typeface="Roboto"/>
              <a:ea typeface="Roboto"/>
              <a:cs typeface="Roboto"/>
              <a:sym typeface="Roboto"/>
            </a:endParaRPr>
          </a:p>
          <a:p>
            <a:pPr marL="0" lvl="0" indent="0" algn="l" rtl="0">
              <a:lnSpc>
                <a:spcPct val="115000"/>
              </a:lnSpc>
              <a:spcBef>
                <a:spcPts val="1600"/>
              </a:spcBef>
              <a:spcAft>
                <a:spcPts val="1600"/>
              </a:spcAft>
              <a:buNone/>
            </a:pPr>
            <a:r>
              <a:rPr lang="en" sz="1800">
                <a:solidFill>
                  <a:schemeClr val="dk1"/>
                </a:solidFill>
                <a:latin typeface="Roboto"/>
                <a:ea typeface="Roboto"/>
                <a:cs typeface="Roboto"/>
                <a:sym typeface="Roboto"/>
              </a:rPr>
              <a:t>Natural weather phenomena have great ecological impact- displacing people, and impacting animal populations. Changing climate conditions could mean that the frequency of these events is ever-increasing, urging a necessary evolution in the way we collect, analyze, and make predictions on weather data. Forested areas are vitally important to the health of the planet, contributing oxygen and humidity, and regulating soil quality to prevent other phenomena like landslides. Protecting forested areas is as important to the health of the planet as well as the well-being of local populations.</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81684fecc6_1_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81684fecc6_1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81788a43f5_1_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81788a43f5_1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7dc13d35bb_4_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7dc13d35bb_4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81684fecc6_4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81684fecc6_4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800">
                <a:solidFill>
                  <a:schemeClr val="dk1"/>
                </a:solidFill>
                <a:latin typeface="Roboto"/>
                <a:ea typeface="Roboto"/>
                <a:cs typeface="Roboto"/>
                <a:sym typeface="Roboto"/>
              </a:rPr>
              <a:t>SANJEET</a:t>
            </a:r>
            <a:endParaRPr sz="1800">
              <a:solidFill>
                <a:schemeClr val="dk1"/>
              </a:solidFill>
              <a:latin typeface="Roboto"/>
              <a:ea typeface="Roboto"/>
              <a:cs typeface="Roboto"/>
              <a:sym typeface="Roboto"/>
            </a:endParaRPr>
          </a:p>
          <a:p>
            <a:pPr marL="0" lvl="0" indent="0" algn="l" rtl="0">
              <a:lnSpc>
                <a:spcPct val="115000"/>
              </a:lnSpc>
              <a:spcBef>
                <a:spcPts val="1600"/>
              </a:spcBef>
              <a:spcAft>
                <a:spcPts val="0"/>
              </a:spcAft>
              <a:buNone/>
            </a:pPr>
            <a:r>
              <a:rPr lang="en" sz="1800">
                <a:solidFill>
                  <a:schemeClr val="dk1"/>
                </a:solidFill>
                <a:latin typeface="Roboto"/>
                <a:ea typeface="Roboto"/>
                <a:cs typeface="Roboto"/>
                <a:sym typeface="Roboto"/>
              </a:rPr>
              <a:t>In analyzing meteorological and other environmental data (like past natural phenomena, weather metrics, and animal populations), we can use the information to make predictions and create actionable insights to prepare for seasonal impact, and even create solutions to lessen the damage. </a:t>
            </a:r>
            <a:endParaRPr sz="1800">
              <a:solidFill>
                <a:schemeClr val="dk1"/>
              </a:solidFill>
              <a:latin typeface="Roboto"/>
              <a:ea typeface="Roboto"/>
              <a:cs typeface="Roboto"/>
              <a:sym typeface="Roboto"/>
            </a:endParaRPr>
          </a:p>
          <a:p>
            <a:pPr marL="0" lvl="0" indent="0" algn="l" rtl="0">
              <a:lnSpc>
                <a:spcPct val="115000"/>
              </a:lnSpc>
              <a:spcBef>
                <a:spcPts val="1600"/>
              </a:spcBef>
              <a:spcAft>
                <a:spcPts val="0"/>
              </a:spcAft>
              <a:buNone/>
            </a:pPr>
            <a:r>
              <a:rPr lang="en" sz="1800">
                <a:solidFill>
                  <a:schemeClr val="dk1"/>
                </a:solidFill>
                <a:latin typeface="Roboto"/>
                <a:ea typeface="Roboto"/>
                <a:cs typeface="Roboto"/>
                <a:sym typeface="Roboto"/>
              </a:rPr>
              <a:t>In doing so, we can reduce the numbers of those affected, reducing costs of recovery and restructuring; preserve ecological integrity, and even create solutions to help strengthen the environment for future events.</a:t>
            </a:r>
            <a:endParaRPr sz="1800">
              <a:solidFill>
                <a:schemeClr val="dk1"/>
              </a:solidFill>
              <a:latin typeface="Roboto"/>
              <a:ea typeface="Roboto"/>
              <a:cs typeface="Roboto"/>
              <a:sym typeface="Roboto"/>
            </a:endParaRPr>
          </a:p>
          <a:p>
            <a:pPr marL="0" lvl="0" indent="0" algn="l" rtl="0">
              <a:lnSpc>
                <a:spcPct val="115000"/>
              </a:lnSpc>
              <a:spcBef>
                <a:spcPts val="1600"/>
              </a:spcBef>
              <a:spcAft>
                <a:spcPts val="1600"/>
              </a:spcAft>
              <a:buNone/>
            </a:pPr>
            <a:r>
              <a:rPr lang="en" sz="1800">
                <a:solidFill>
                  <a:schemeClr val="dk1"/>
                </a:solidFill>
                <a:latin typeface="Roboto"/>
                <a:ea typeface="Roboto"/>
                <a:cs typeface="Roboto"/>
                <a:sym typeface="Roboto"/>
              </a:rPr>
              <a:t>MENTION AUSTRALIA</a:t>
            </a:r>
            <a:endParaRPr sz="1800">
              <a:solidFill>
                <a:schemeClr val="dk1"/>
              </a:solidFill>
              <a:latin typeface="Roboto"/>
              <a:ea typeface="Roboto"/>
              <a:cs typeface="Roboto"/>
              <a:sym typeface="Roboto"/>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g81684fecc6_4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 name="Google Shape;79;g81684fecc6_4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SANJEET</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81684fecc6_1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81684fecc6_1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TIFFANIE - talk about this slide too</a:t>
            </a:r>
            <a:endParaRPr/>
          </a:p>
          <a:p>
            <a:pPr marL="0" lvl="0" indent="0" algn="l" rtl="0">
              <a:spcBef>
                <a:spcPts val="0"/>
              </a:spcBef>
              <a:spcAft>
                <a:spcPts val="0"/>
              </a:spcAft>
              <a:buNone/>
            </a:pPr>
            <a:endParaRPr/>
          </a:p>
          <a:p>
            <a:pPr marL="0" lvl="0" indent="0" algn="l" rtl="0">
              <a:spcBef>
                <a:spcPts val="0"/>
              </a:spcBef>
              <a:spcAft>
                <a:spcPts val="0"/>
              </a:spcAft>
              <a:buNone/>
            </a:pPr>
            <a:r>
              <a:rPr lang="en" sz="1000">
                <a:solidFill>
                  <a:srgbClr val="123654"/>
                </a:solidFill>
              </a:rPr>
              <a:t>Department of Information Systems, University of Minho, Portugal.</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Number of Instances: 517 </a:t>
            </a:r>
            <a:endParaRPr/>
          </a:p>
          <a:p>
            <a:pPr marL="0" lvl="0" indent="0" algn="l" rtl="0">
              <a:spcBef>
                <a:spcPts val="0"/>
              </a:spcBef>
              <a:spcAft>
                <a:spcPts val="0"/>
              </a:spcAft>
              <a:buNone/>
            </a:pPr>
            <a:endParaRPr/>
          </a:p>
          <a:p>
            <a:pPr marL="0" lvl="0" indent="0" algn="l" rtl="0">
              <a:spcBef>
                <a:spcPts val="0"/>
              </a:spcBef>
              <a:spcAft>
                <a:spcPts val="0"/>
              </a:spcAft>
              <a:buNone/>
            </a:pPr>
            <a:r>
              <a:rPr lang="en"/>
              <a:t>6. Number of Attributes: 12 + output attribute</a:t>
            </a:r>
            <a:endParaRPr/>
          </a:p>
          <a:p>
            <a:pPr marL="0" lvl="0" indent="0" algn="l" rtl="0">
              <a:spcBef>
                <a:spcPts val="0"/>
              </a:spcBef>
              <a:spcAft>
                <a:spcPts val="0"/>
              </a:spcAft>
              <a:buNone/>
            </a:pPr>
            <a:r>
              <a:rPr lang="en"/>
              <a:t>  </a:t>
            </a:r>
            <a:endParaRPr/>
          </a:p>
          <a:p>
            <a:pPr marL="0" lvl="0" indent="0" algn="l" rtl="0">
              <a:spcBef>
                <a:spcPts val="0"/>
              </a:spcBef>
              <a:spcAft>
                <a:spcPts val="0"/>
              </a:spcAft>
              <a:buNone/>
            </a:pPr>
            <a:r>
              <a:rPr lang="en"/>
              <a:t>   Note: several of the attributes may be correlated, thus it makes sense to apply some sort of</a:t>
            </a:r>
            <a:endParaRPr/>
          </a:p>
          <a:p>
            <a:pPr marL="0" lvl="0" indent="0" algn="l" rtl="0">
              <a:spcBef>
                <a:spcPts val="0"/>
              </a:spcBef>
              <a:spcAft>
                <a:spcPts val="0"/>
              </a:spcAft>
              <a:buNone/>
            </a:pPr>
            <a:r>
              <a:rPr lang="en"/>
              <a:t>   feature selection.</a:t>
            </a:r>
            <a:endParaRPr/>
          </a:p>
          <a:p>
            <a:pPr marL="0" lvl="0" indent="0" algn="l" rtl="0">
              <a:spcBef>
                <a:spcPts val="0"/>
              </a:spcBef>
              <a:spcAft>
                <a:spcPts val="0"/>
              </a:spcAft>
              <a:buNone/>
            </a:pPr>
            <a:endParaRPr/>
          </a:p>
          <a:p>
            <a:pPr marL="0" lvl="0" indent="0" algn="l" rtl="0">
              <a:spcBef>
                <a:spcPts val="0"/>
              </a:spcBef>
              <a:spcAft>
                <a:spcPts val="0"/>
              </a:spcAft>
              <a:buNone/>
            </a:pPr>
            <a:r>
              <a:rPr lang="en"/>
              <a:t>7. Attribute information:</a:t>
            </a:r>
            <a:endParaRPr/>
          </a:p>
          <a:p>
            <a:pPr marL="0" lvl="0" indent="0" algn="l" rtl="0">
              <a:spcBef>
                <a:spcPts val="0"/>
              </a:spcBef>
              <a:spcAft>
                <a:spcPts val="0"/>
              </a:spcAft>
              <a:buNone/>
            </a:pPr>
            <a:endParaRPr/>
          </a:p>
          <a:p>
            <a:pPr marL="0" lvl="0" indent="0" algn="l" rtl="0">
              <a:spcBef>
                <a:spcPts val="0"/>
              </a:spcBef>
              <a:spcAft>
                <a:spcPts val="0"/>
              </a:spcAft>
              <a:buNone/>
            </a:pPr>
            <a:r>
              <a:rPr lang="en"/>
              <a:t>   For more information, read [Cortez and Morais, 2007].</a:t>
            </a:r>
            <a:endParaRPr/>
          </a:p>
          <a:p>
            <a:pPr marL="0" lvl="0" indent="0" algn="l" rtl="0">
              <a:spcBef>
                <a:spcPts val="0"/>
              </a:spcBef>
              <a:spcAft>
                <a:spcPts val="0"/>
              </a:spcAft>
              <a:buNone/>
            </a:pPr>
            <a:endParaRPr/>
          </a:p>
          <a:p>
            <a:pPr marL="0" lvl="0" indent="0" algn="l" rtl="0">
              <a:spcBef>
                <a:spcPts val="0"/>
              </a:spcBef>
              <a:spcAft>
                <a:spcPts val="0"/>
              </a:spcAft>
              <a:buNone/>
            </a:pPr>
            <a:r>
              <a:rPr lang="en"/>
              <a:t>   1. X - x-axis spatial coordinate within the Montesinho park map: 1 to 9</a:t>
            </a:r>
            <a:endParaRPr/>
          </a:p>
          <a:p>
            <a:pPr marL="0" lvl="0" indent="0" algn="l" rtl="0">
              <a:spcBef>
                <a:spcPts val="0"/>
              </a:spcBef>
              <a:spcAft>
                <a:spcPts val="0"/>
              </a:spcAft>
              <a:buNone/>
            </a:pPr>
            <a:r>
              <a:rPr lang="en"/>
              <a:t>   2. Y - y-axis spatial coordinate within the Montesinho park map: 2 to 9</a:t>
            </a:r>
            <a:endParaRPr/>
          </a:p>
          <a:p>
            <a:pPr marL="0" lvl="0" indent="0" algn="l" rtl="0">
              <a:spcBef>
                <a:spcPts val="0"/>
              </a:spcBef>
              <a:spcAft>
                <a:spcPts val="0"/>
              </a:spcAft>
              <a:buNone/>
            </a:pPr>
            <a:r>
              <a:rPr lang="en"/>
              <a:t>   3. month - month of the year: "jan" to "dec" </a:t>
            </a:r>
            <a:endParaRPr/>
          </a:p>
          <a:p>
            <a:pPr marL="0" lvl="0" indent="0" algn="l" rtl="0">
              <a:spcBef>
                <a:spcPts val="0"/>
              </a:spcBef>
              <a:spcAft>
                <a:spcPts val="0"/>
              </a:spcAft>
              <a:buNone/>
            </a:pPr>
            <a:r>
              <a:rPr lang="en"/>
              <a:t>   4. day - day of the week: "mon" to "sun"</a:t>
            </a:r>
            <a:endParaRPr/>
          </a:p>
          <a:p>
            <a:pPr marL="0" lvl="0" indent="0" algn="l" rtl="0">
              <a:spcBef>
                <a:spcPts val="0"/>
              </a:spcBef>
              <a:spcAft>
                <a:spcPts val="0"/>
              </a:spcAft>
              <a:buNone/>
            </a:pPr>
            <a:r>
              <a:rPr lang="en"/>
              <a:t>   5. FFMC - FFMC index from the FWI system: 18.7 to 96.20</a:t>
            </a:r>
            <a:endParaRPr/>
          </a:p>
          <a:p>
            <a:pPr marL="0" lvl="0" indent="0" algn="l" rtl="0">
              <a:spcBef>
                <a:spcPts val="0"/>
              </a:spcBef>
              <a:spcAft>
                <a:spcPts val="0"/>
              </a:spcAft>
              <a:buNone/>
            </a:pPr>
            <a:r>
              <a:rPr lang="en"/>
              <a:t>   6. DMC - DMC index from the FWI system: 1.1 to 291.3 </a:t>
            </a:r>
            <a:endParaRPr/>
          </a:p>
          <a:p>
            <a:pPr marL="0" lvl="0" indent="0" algn="l" rtl="0">
              <a:spcBef>
                <a:spcPts val="0"/>
              </a:spcBef>
              <a:spcAft>
                <a:spcPts val="0"/>
              </a:spcAft>
              <a:buNone/>
            </a:pPr>
            <a:r>
              <a:rPr lang="en"/>
              <a:t>   7. DC - DC index from the FWI system: 7.9 to 860.6 </a:t>
            </a:r>
            <a:endParaRPr/>
          </a:p>
          <a:p>
            <a:pPr marL="0" lvl="0" indent="0" algn="l" rtl="0">
              <a:spcBef>
                <a:spcPts val="0"/>
              </a:spcBef>
              <a:spcAft>
                <a:spcPts val="0"/>
              </a:spcAft>
              <a:buNone/>
            </a:pPr>
            <a:r>
              <a:rPr lang="en"/>
              <a:t>   8. ISI - ISI index from the FWI system: 0.0 to 56.10</a:t>
            </a:r>
            <a:endParaRPr/>
          </a:p>
          <a:p>
            <a:pPr marL="0" lvl="0" indent="0" algn="l" rtl="0">
              <a:spcBef>
                <a:spcPts val="0"/>
              </a:spcBef>
              <a:spcAft>
                <a:spcPts val="0"/>
              </a:spcAft>
              <a:buNone/>
            </a:pPr>
            <a:r>
              <a:rPr lang="en"/>
              <a:t>   9. temp - temperature in Celsius degrees: 2.2 to 33.30</a:t>
            </a:r>
            <a:endParaRPr/>
          </a:p>
          <a:p>
            <a:pPr marL="0" lvl="0" indent="0" algn="l" rtl="0">
              <a:spcBef>
                <a:spcPts val="0"/>
              </a:spcBef>
              <a:spcAft>
                <a:spcPts val="0"/>
              </a:spcAft>
              <a:buNone/>
            </a:pPr>
            <a:r>
              <a:rPr lang="en"/>
              <a:t>   10. RH - relative humidity in %: 15.0 to 100</a:t>
            </a:r>
            <a:endParaRPr/>
          </a:p>
          <a:p>
            <a:pPr marL="0" lvl="0" indent="0" algn="l" rtl="0">
              <a:spcBef>
                <a:spcPts val="0"/>
              </a:spcBef>
              <a:spcAft>
                <a:spcPts val="0"/>
              </a:spcAft>
              <a:buNone/>
            </a:pPr>
            <a:r>
              <a:rPr lang="en"/>
              <a:t>   11. wind - wind speed in km/h: 0.40 to 9.40 </a:t>
            </a:r>
            <a:endParaRPr/>
          </a:p>
          <a:p>
            <a:pPr marL="0" lvl="0" indent="0" algn="l" rtl="0">
              <a:spcBef>
                <a:spcPts val="0"/>
              </a:spcBef>
              <a:spcAft>
                <a:spcPts val="0"/>
              </a:spcAft>
              <a:buNone/>
            </a:pPr>
            <a:r>
              <a:rPr lang="en"/>
              <a:t>   12. rain - outside rain in mm/m2 : 0.0 to 6.4 </a:t>
            </a:r>
            <a:endParaRPr/>
          </a:p>
          <a:p>
            <a:pPr marL="0" lvl="0" indent="0" algn="l" rtl="0">
              <a:spcBef>
                <a:spcPts val="0"/>
              </a:spcBef>
              <a:spcAft>
                <a:spcPts val="0"/>
              </a:spcAft>
              <a:buNone/>
            </a:pPr>
            <a:r>
              <a:rPr lang="en"/>
              <a:t>   13. area - the burned area of the forest (in ha): 0.00 to 1090.84 </a:t>
            </a:r>
            <a:endParaRPr/>
          </a:p>
          <a:p>
            <a:pPr marL="0" lvl="0" indent="0" algn="l" rtl="0">
              <a:spcBef>
                <a:spcPts val="0"/>
              </a:spcBef>
              <a:spcAft>
                <a:spcPts val="0"/>
              </a:spcAft>
              <a:buNone/>
            </a:pPr>
            <a:endParaRPr/>
          </a:p>
          <a:p>
            <a:pPr marL="0" lvl="0" indent="0" algn="l" rtl="0">
              <a:spcBef>
                <a:spcPts val="0"/>
              </a:spcBef>
              <a:spcAft>
                <a:spcPts val="0"/>
              </a:spcAft>
              <a:buNone/>
            </a:pPr>
            <a:r>
              <a:rPr lang="en"/>
              <a:t>8. Missing Attribute Values: None</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457200" algn="l" rtl="0">
              <a:spcBef>
                <a:spcPts val="0"/>
              </a:spcBef>
              <a:spcAft>
                <a:spcPts val="0"/>
              </a:spcAft>
              <a:buNone/>
            </a:pPr>
            <a:r>
              <a:rPr lang="en" sz="1200"/>
              <a:t>three Fuel moisture codes are collected, the Fine Fuel Moisture Code (FFMC), Duff Moisture Code (DMC) and Drought Code (DC).  Together with the Meteorological data, they yield the Fire Behavior Indices, Initial Spread Index (ISI) and Buildup Index (BUI) which are combined to compute the Fire Weather Index (FWI).</a:t>
            </a:r>
            <a:endParaRPr sz="1200"/>
          </a:p>
          <a:p>
            <a:pPr marL="0" lvl="0" indent="0" algn="l" rtl="0">
              <a:spcBef>
                <a:spcPts val="0"/>
              </a:spcBef>
              <a:spcAft>
                <a:spcPts val="0"/>
              </a:spcAft>
              <a:buNone/>
            </a:pPr>
            <a:endParaRPr/>
          </a:p>
          <a:p>
            <a:pPr marL="0" lvl="0" indent="0" algn="l" rtl="0">
              <a:lnSpc>
                <a:spcPct val="110000"/>
              </a:lnSpc>
              <a:spcBef>
                <a:spcPts val="2400"/>
              </a:spcBef>
              <a:spcAft>
                <a:spcPts val="0"/>
              </a:spcAft>
              <a:buNone/>
            </a:pPr>
            <a:r>
              <a:rPr lang="en" sz="1650" b="1">
                <a:solidFill>
                  <a:srgbClr val="333333"/>
                </a:solidFill>
              </a:rPr>
              <a:t>Fine Fuel Moisture Code</a:t>
            </a:r>
            <a:endParaRPr sz="1650" b="1">
              <a:solidFill>
                <a:srgbClr val="333333"/>
              </a:solidFill>
            </a:endParaRPr>
          </a:p>
          <a:p>
            <a:pPr marL="0" lvl="0" indent="0" algn="l" rtl="0">
              <a:lnSpc>
                <a:spcPct val="115000"/>
              </a:lnSpc>
              <a:spcBef>
                <a:spcPts val="900"/>
              </a:spcBef>
              <a:spcAft>
                <a:spcPts val="0"/>
              </a:spcAft>
              <a:buNone/>
            </a:pPr>
            <a:r>
              <a:rPr lang="en" sz="1200">
                <a:solidFill>
                  <a:srgbClr val="333333"/>
                </a:solidFill>
              </a:rPr>
              <a:t>The Fine Fuel Moisture Code (FFMC) is a numeric rating of the moisture content of litter and other cured fine fuels. This code is an indicator of the relative ease of ignition and the flammability of fine fuel.</a:t>
            </a:r>
            <a:endParaRPr sz="1200">
              <a:solidFill>
                <a:srgbClr val="333333"/>
              </a:solidFill>
            </a:endParaRPr>
          </a:p>
          <a:p>
            <a:pPr marL="0" lvl="0" indent="0" algn="l" rtl="0">
              <a:lnSpc>
                <a:spcPct val="110000"/>
              </a:lnSpc>
              <a:spcBef>
                <a:spcPts val="2400"/>
              </a:spcBef>
              <a:spcAft>
                <a:spcPts val="0"/>
              </a:spcAft>
              <a:buNone/>
            </a:pPr>
            <a:r>
              <a:rPr lang="en" sz="1650" b="1">
                <a:solidFill>
                  <a:srgbClr val="333333"/>
                </a:solidFill>
              </a:rPr>
              <a:t>Duff Moisture Code</a:t>
            </a:r>
            <a:endParaRPr sz="1650" b="1">
              <a:solidFill>
                <a:srgbClr val="333333"/>
              </a:solidFill>
            </a:endParaRPr>
          </a:p>
          <a:p>
            <a:pPr marL="0" lvl="0" indent="0" algn="l" rtl="0">
              <a:lnSpc>
                <a:spcPct val="115000"/>
              </a:lnSpc>
              <a:spcBef>
                <a:spcPts val="900"/>
              </a:spcBef>
              <a:spcAft>
                <a:spcPts val="0"/>
              </a:spcAft>
              <a:buNone/>
            </a:pPr>
            <a:r>
              <a:rPr lang="en" sz="1200">
                <a:solidFill>
                  <a:srgbClr val="333333"/>
                </a:solidFill>
              </a:rPr>
              <a:t>The Duff Moisture Code (DMC) is a numeric rating of the average moisture content of loosely compacted organic layers of moderate depth. This code gives an indication of fuel consumption in moderate duff layers and medium-size woody material.</a:t>
            </a:r>
            <a:endParaRPr sz="1200">
              <a:solidFill>
                <a:srgbClr val="333333"/>
              </a:solidFill>
            </a:endParaRPr>
          </a:p>
          <a:p>
            <a:pPr marL="0" lvl="0" indent="0" algn="l" rtl="0">
              <a:lnSpc>
                <a:spcPct val="110000"/>
              </a:lnSpc>
              <a:spcBef>
                <a:spcPts val="2400"/>
              </a:spcBef>
              <a:spcAft>
                <a:spcPts val="0"/>
              </a:spcAft>
              <a:buNone/>
            </a:pPr>
            <a:r>
              <a:rPr lang="en" sz="1650" b="1">
                <a:solidFill>
                  <a:srgbClr val="333333"/>
                </a:solidFill>
              </a:rPr>
              <a:t>Drought Code</a:t>
            </a:r>
            <a:endParaRPr sz="1650" b="1">
              <a:solidFill>
                <a:srgbClr val="333333"/>
              </a:solidFill>
            </a:endParaRPr>
          </a:p>
          <a:p>
            <a:pPr marL="0" lvl="0" indent="0" algn="l" rtl="0">
              <a:lnSpc>
                <a:spcPct val="115000"/>
              </a:lnSpc>
              <a:spcBef>
                <a:spcPts val="900"/>
              </a:spcBef>
              <a:spcAft>
                <a:spcPts val="0"/>
              </a:spcAft>
              <a:buNone/>
            </a:pPr>
            <a:r>
              <a:rPr lang="en" sz="1200">
                <a:solidFill>
                  <a:srgbClr val="333333"/>
                </a:solidFill>
              </a:rPr>
              <a:t>The Drought Code (DC) is a numeric rating of the average moisture content of deep, compact organic layers. This code is a useful indicator of seasonal drought effects on forest fuels and the amount of smoldering in deep duff layers and large logs.</a:t>
            </a:r>
            <a:endParaRPr sz="1200">
              <a:solidFill>
                <a:srgbClr val="333333"/>
              </a:solidFill>
            </a:endParaRPr>
          </a:p>
          <a:p>
            <a:pPr marL="0" lvl="0" indent="0" algn="l" rtl="0">
              <a:lnSpc>
                <a:spcPct val="110000"/>
              </a:lnSpc>
              <a:spcBef>
                <a:spcPts val="2400"/>
              </a:spcBef>
              <a:spcAft>
                <a:spcPts val="0"/>
              </a:spcAft>
              <a:buNone/>
            </a:pPr>
            <a:r>
              <a:rPr lang="en" sz="1650" b="1">
                <a:solidFill>
                  <a:srgbClr val="333333"/>
                </a:solidFill>
              </a:rPr>
              <a:t>Initial Spread Index</a:t>
            </a:r>
            <a:endParaRPr sz="1650" b="1">
              <a:solidFill>
                <a:srgbClr val="333333"/>
              </a:solidFill>
            </a:endParaRPr>
          </a:p>
          <a:p>
            <a:pPr marL="0" lvl="0" indent="0" algn="l" rtl="0">
              <a:lnSpc>
                <a:spcPct val="115000"/>
              </a:lnSpc>
              <a:spcBef>
                <a:spcPts val="900"/>
              </a:spcBef>
              <a:spcAft>
                <a:spcPts val="0"/>
              </a:spcAft>
              <a:buNone/>
            </a:pPr>
            <a:r>
              <a:rPr lang="en" sz="1200">
                <a:solidFill>
                  <a:srgbClr val="333333"/>
                </a:solidFill>
              </a:rPr>
              <a:t>The Initial Spread Index (ISI) is a numeric rating of the expected rate of fire spread. It combines the effects of wind and the FFMC on rate of spread without the influence of variable quantities of fuel.</a:t>
            </a:r>
            <a:endParaRPr sz="1200">
              <a:solidFill>
                <a:srgbClr val="333333"/>
              </a:solidFill>
            </a:endParaRPr>
          </a:p>
          <a:p>
            <a:pPr marL="0" lvl="0" indent="0" algn="l" rtl="0">
              <a:lnSpc>
                <a:spcPct val="115000"/>
              </a:lnSpc>
              <a:spcBef>
                <a:spcPts val="900"/>
              </a:spcBef>
              <a:spcAft>
                <a:spcPts val="0"/>
              </a:spcAft>
              <a:buNone/>
            </a:pPr>
            <a:endParaRPr sz="1200">
              <a:solidFill>
                <a:srgbClr val="333333"/>
              </a:solidFill>
            </a:endParaRPr>
          </a:p>
          <a:p>
            <a:pPr marL="0" lvl="0" indent="0" algn="l" rtl="0">
              <a:spcBef>
                <a:spcPts val="90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81684fecc6_4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81684fecc6_4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TIFFANIE</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7dacf14755_0_2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 name="Google Shape;104;g7dacf14755_0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TIFFANIE</a:t>
            </a:r>
            <a:endParaRPr/>
          </a:p>
          <a:p>
            <a:pPr marL="0" lvl="0" indent="0" algn="l" rtl="0">
              <a:spcBef>
                <a:spcPts val="0"/>
              </a:spcBef>
              <a:spcAft>
                <a:spcPts val="0"/>
              </a:spcAft>
              <a:buNone/>
            </a:pPr>
            <a:r>
              <a:rPr lang="en"/>
              <a:t>How many 0s vs. 1s</a:t>
            </a:r>
            <a:endParaRPr/>
          </a:p>
          <a:p>
            <a:pPr marL="0" lvl="0" indent="0" algn="l" rtl="0">
              <a:spcBef>
                <a:spcPts val="0"/>
              </a:spcBef>
              <a:spcAft>
                <a:spcPts val="0"/>
              </a:spcAft>
              <a:buNone/>
            </a:pPr>
            <a:r>
              <a:rPr lang="en"/>
              <a:t>Avg is 0.52 so basically half and half (517 rows) Data is not skewed, pretty balanced.</a:t>
            </a:r>
            <a:endParaRPr/>
          </a:p>
          <a:p>
            <a:pPr marL="0" lvl="0" indent="0" algn="l" rtl="0">
              <a:spcBef>
                <a:spcPts val="0"/>
              </a:spcBef>
              <a:spcAft>
                <a:spcPts val="0"/>
              </a:spcAft>
              <a:buNone/>
            </a:pPr>
            <a:r>
              <a:rPr lang="en"/>
              <a:t>248 vs. 269</a:t>
            </a:r>
            <a:endParaRPr/>
          </a:p>
          <a:p>
            <a:pPr marL="0" lvl="0" indent="0" algn="l" rtl="0">
              <a:spcBef>
                <a:spcPts val="0"/>
              </a:spcBef>
              <a:spcAft>
                <a:spcPts val="0"/>
              </a:spcAft>
              <a:buNone/>
            </a:pPr>
            <a:r>
              <a:rPr lang="en"/>
              <a:t>Jonathan - Update to ggplot histogram</a:t>
            </a:r>
            <a:endParaRPr/>
          </a:p>
          <a:p>
            <a:pPr marL="0" lvl="0" indent="0" algn="l" rtl="0">
              <a:spcBef>
                <a:spcPts val="0"/>
              </a:spcBef>
              <a:spcAft>
                <a:spcPts val="0"/>
              </a:spcAft>
              <a:buNone/>
            </a:pPr>
            <a:endParaRPr/>
          </a:p>
          <a:p>
            <a:pPr marL="0" lvl="0" indent="0" algn="l" rtl="0">
              <a:spcBef>
                <a:spcPts val="0"/>
              </a:spcBef>
              <a:spcAft>
                <a:spcPts val="0"/>
              </a:spcAft>
              <a:buNone/>
            </a:pPr>
            <a:r>
              <a:rPr lang="en"/>
              <a:t>Emphasize the months the most fires happened</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7db1d73cd5_1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7db1d73cd5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TIFFANIE</a:t>
            </a:r>
            <a:endParaRPr/>
          </a:p>
          <a:p>
            <a:pPr marL="0" lvl="0" indent="0" algn="l" rtl="0">
              <a:spcBef>
                <a:spcPts val="0"/>
              </a:spcBef>
              <a:spcAft>
                <a:spcPts val="0"/>
              </a:spcAft>
              <a:buNone/>
            </a:pPr>
            <a:r>
              <a:rPr lang="en"/>
              <a:t>Nothing that was too obvious - exploration is necessary!</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81684fecc6_1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81684fecc6_1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TIFFANIE</a:t>
            </a:r>
            <a:endParaRPr/>
          </a:p>
          <a:p>
            <a:pPr marL="0" lvl="0" indent="0" algn="l" rtl="0">
              <a:spcBef>
                <a:spcPts val="0"/>
              </a:spcBef>
              <a:spcAft>
                <a:spcPts val="0"/>
              </a:spcAft>
              <a:buNone/>
            </a:pPr>
            <a:r>
              <a:rPr lang="en"/>
              <a:t>Generated using ggpairs()</a:t>
            </a:r>
            <a:endParaRPr/>
          </a:p>
          <a:p>
            <a:pPr marL="0" lvl="0" indent="0" algn="l" rtl="0">
              <a:spcBef>
                <a:spcPts val="0"/>
              </a:spcBef>
              <a:spcAft>
                <a:spcPts val="0"/>
              </a:spcAft>
              <a:buNone/>
            </a:pPr>
            <a:r>
              <a:rPr lang="en"/>
              <a:t>Took out month and day variables, x and y in order to focus on FFMC through no_yes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a:off x="1524800" y="672606"/>
            <a:ext cx="1081625" cy="1124950"/>
          </a:xfrm>
          <a:custGeom>
            <a:avLst/>
            <a:gdLst/>
            <a:ahLst/>
            <a:cxnLst/>
            <a:rect l="l" t="t" r="r" b="b"/>
            <a:pathLst>
              <a:path w="43265" h="44998" extrusionOk="0">
                <a:moveTo>
                  <a:pt x="0" y="44998"/>
                </a:moveTo>
                <a:lnTo>
                  <a:pt x="0" y="0"/>
                </a:lnTo>
                <a:lnTo>
                  <a:pt x="43265" y="0"/>
                </a:lnTo>
              </a:path>
            </a:pathLst>
          </a:custGeom>
          <a:noFill/>
          <a:ln w="28575" cap="flat" cmpd="sng">
            <a:solidFill>
              <a:schemeClr val="accent5"/>
            </a:solidFill>
            <a:prstDash val="solid"/>
            <a:miter lim="8000"/>
            <a:headEnd type="none" w="sm" len="sm"/>
            <a:tailEnd type="none" w="sm" len="sm"/>
          </a:ln>
        </p:spPr>
      </p:sp>
      <p:sp>
        <p:nvSpPr>
          <p:cNvPr id="11" name="Google Shape;11;p2"/>
          <p:cNvSpPr/>
          <p:nvPr/>
        </p:nvSpPr>
        <p:spPr>
          <a:xfrm rot="10800000">
            <a:off x="6537563" y="3342925"/>
            <a:ext cx="1081625" cy="1124950"/>
          </a:xfrm>
          <a:custGeom>
            <a:avLst/>
            <a:gdLst/>
            <a:ahLst/>
            <a:cxnLst/>
            <a:rect l="l" t="t" r="r" b="b"/>
            <a:pathLst>
              <a:path w="43265" h="44998" extrusionOk="0">
                <a:moveTo>
                  <a:pt x="0" y="44998"/>
                </a:moveTo>
                <a:lnTo>
                  <a:pt x="0" y="0"/>
                </a:lnTo>
                <a:lnTo>
                  <a:pt x="43265" y="0"/>
                </a:lnTo>
              </a:path>
            </a:pathLst>
          </a:custGeom>
          <a:noFill/>
          <a:ln w="28575" cap="flat" cmpd="sng">
            <a:solidFill>
              <a:schemeClr val="accent5"/>
            </a:solidFill>
            <a:prstDash val="solid"/>
            <a:miter lim="8000"/>
            <a:headEnd type="none" w="sm" len="sm"/>
            <a:tailEnd type="none" w="sm" len="sm"/>
          </a:ln>
        </p:spPr>
      </p:sp>
      <p:cxnSp>
        <p:nvCxnSpPr>
          <p:cNvPr id="12" name="Google Shape;12;p2"/>
          <p:cNvCxnSpPr/>
          <p:nvPr/>
        </p:nvCxnSpPr>
        <p:spPr>
          <a:xfrm>
            <a:off x="4359602" y="2817464"/>
            <a:ext cx="424800" cy="0"/>
          </a:xfrm>
          <a:prstGeom prst="straightConnector1">
            <a:avLst/>
          </a:prstGeom>
          <a:noFill/>
          <a:ln w="38100" cap="flat" cmpd="sng">
            <a:solidFill>
              <a:schemeClr val="accent4"/>
            </a:solidFill>
            <a:prstDash val="solid"/>
            <a:round/>
            <a:headEnd type="none" w="sm" len="sm"/>
            <a:tailEnd type="none" w="sm" len="sm"/>
          </a:ln>
        </p:spPr>
      </p:cxnSp>
      <p:sp>
        <p:nvSpPr>
          <p:cNvPr id="13" name="Google Shape;13;p2"/>
          <p:cNvSpPr txBox="1">
            <a:spLocks noGrp="1"/>
          </p:cNvSpPr>
          <p:nvPr>
            <p:ph type="ctrTitle"/>
          </p:nvPr>
        </p:nvSpPr>
        <p:spPr>
          <a:xfrm>
            <a:off x="1680302" y="1188925"/>
            <a:ext cx="5783400" cy="1457400"/>
          </a:xfrm>
          <a:prstGeom prst="rect">
            <a:avLst/>
          </a:prstGeom>
        </p:spPr>
        <p:txBody>
          <a:bodyPr spcFirstLastPara="1" wrap="square" lIns="91425" tIns="91425" rIns="91425" bIns="91425" anchor="b" anchorCtr="0">
            <a:noAutofit/>
          </a:bodyPr>
          <a:lstStyle>
            <a:lvl1pPr lvl="0" algn="ctr">
              <a:spcBef>
                <a:spcPts val="0"/>
              </a:spcBef>
              <a:spcAft>
                <a:spcPts val="0"/>
              </a:spcAft>
              <a:buSzPts val="4000"/>
              <a:buNone/>
              <a:defRPr sz="4000"/>
            </a:lvl1pPr>
            <a:lvl2pPr lvl="1" algn="ctr">
              <a:spcBef>
                <a:spcPts val="0"/>
              </a:spcBef>
              <a:spcAft>
                <a:spcPts val="0"/>
              </a:spcAft>
              <a:buSzPts val="4000"/>
              <a:buNone/>
              <a:defRPr sz="4000"/>
            </a:lvl2pPr>
            <a:lvl3pPr lvl="2" algn="ctr">
              <a:spcBef>
                <a:spcPts val="0"/>
              </a:spcBef>
              <a:spcAft>
                <a:spcPts val="0"/>
              </a:spcAft>
              <a:buSzPts val="4000"/>
              <a:buNone/>
              <a:defRPr sz="4000"/>
            </a:lvl3pPr>
            <a:lvl4pPr lvl="3" algn="ctr">
              <a:spcBef>
                <a:spcPts val="0"/>
              </a:spcBef>
              <a:spcAft>
                <a:spcPts val="0"/>
              </a:spcAft>
              <a:buSzPts val="4000"/>
              <a:buNone/>
              <a:defRPr sz="4000"/>
            </a:lvl4pPr>
            <a:lvl5pPr lvl="4" algn="ctr">
              <a:spcBef>
                <a:spcPts val="0"/>
              </a:spcBef>
              <a:spcAft>
                <a:spcPts val="0"/>
              </a:spcAft>
              <a:buSzPts val="4000"/>
              <a:buNone/>
              <a:defRPr sz="4000"/>
            </a:lvl5pPr>
            <a:lvl6pPr lvl="5" algn="ctr">
              <a:spcBef>
                <a:spcPts val="0"/>
              </a:spcBef>
              <a:spcAft>
                <a:spcPts val="0"/>
              </a:spcAft>
              <a:buSzPts val="4000"/>
              <a:buNone/>
              <a:defRPr sz="4000"/>
            </a:lvl6pPr>
            <a:lvl7pPr lvl="6" algn="ctr">
              <a:spcBef>
                <a:spcPts val="0"/>
              </a:spcBef>
              <a:spcAft>
                <a:spcPts val="0"/>
              </a:spcAft>
              <a:buSzPts val="4000"/>
              <a:buNone/>
              <a:defRPr sz="4000"/>
            </a:lvl7pPr>
            <a:lvl8pPr lvl="7" algn="ctr">
              <a:spcBef>
                <a:spcPts val="0"/>
              </a:spcBef>
              <a:spcAft>
                <a:spcPts val="0"/>
              </a:spcAft>
              <a:buSzPts val="4000"/>
              <a:buNone/>
              <a:defRPr sz="4000"/>
            </a:lvl8pPr>
            <a:lvl9pPr lvl="8" algn="ctr">
              <a:spcBef>
                <a:spcPts val="0"/>
              </a:spcBef>
              <a:spcAft>
                <a:spcPts val="0"/>
              </a:spcAft>
              <a:buSzPts val="4000"/>
              <a:buNone/>
              <a:defRPr sz="4000"/>
            </a:lvl9pPr>
          </a:lstStyle>
          <a:p>
            <a:endParaRPr/>
          </a:p>
        </p:txBody>
      </p:sp>
      <p:sp>
        <p:nvSpPr>
          <p:cNvPr id="14" name="Google Shape;14;p2"/>
          <p:cNvSpPr txBox="1">
            <a:spLocks noGrp="1"/>
          </p:cNvSpPr>
          <p:nvPr>
            <p:ph type="subTitle" idx="1"/>
          </p:nvPr>
        </p:nvSpPr>
        <p:spPr>
          <a:xfrm>
            <a:off x="1680302" y="3049450"/>
            <a:ext cx="5783400" cy="9090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1pPr>
            <a:lvl2pPr lvl="1"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2pPr>
            <a:lvl3pPr lvl="2"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3pPr>
            <a:lvl4pPr lvl="3"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4pPr>
            <a:lvl5pPr lvl="4"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5pPr>
            <a:lvl6pPr lvl="5"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6pPr>
            <a:lvl7pPr lvl="6"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7pPr>
            <a:lvl8pPr lvl="7"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8pPr>
            <a:lvl9pPr lvl="8"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9pPr>
          </a:lstStyle>
          <a:p>
            <a:endParaRPr/>
          </a:p>
        </p:txBody>
      </p:sp>
      <p:sp>
        <p:nvSpPr>
          <p:cNvPr id="15" name="Google Shape;15;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2"/>
        <p:cNvGrpSpPr/>
        <p:nvPr/>
      </p:nvGrpSpPr>
      <p:grpSpPr>
        <a:xfrm>
          <a:off x="0" y="0"/>
          <a:ext cx="0" cy="0"/>
          <a:chOff x="0" y="0"/>
          <a:chExt cx="0" cy="0"/>
        </a:xfrm>
      </p:grpSpPr>
      <p:sp>
        <p:nvSpPr>
          <p:cNvPr id="53" name="Google Shape;53;p11"/>
          <p:cNvSpPr/>
          <p:nvPr/>
        </p:nvSpPr>
        <p:spPr>
          <a:xfrm>
            <a:off x="150" y="5076825"/>
            <a:ext cx="9143700" cy="666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11"/>
          <p:cNvSpPr txBox="1">
            <a:spLocks noGrp="1"/>
          </p:cNvSpPr>
          <p:nvPr>
            <p:ph type="title" hasCustomPrompt="1"/>
          </p:nvPr>
        </p:nvSpPr>
        <p:spPr>
          <a:xfrm>
            <a:off x="387900" y="1152450"/>
            <a:ext cx="8368200" cy="15384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accent5"/>
              </a:buClr>
              <a:buSzPts val="13000"/>
              <a:buNone/>
              <a:defRPr sz="13000">
                <a:solidFill>
                  <a:schemeClr val="accent5"/>
                </a:solidFill>
              </a:defRPr>
            </a:lvl1pPr>
            <a:lvl2pPr lvl="1" algn="ctr">
              <a:spcBef>
                <a:spcPts val="0"/>
              </a:spcBef>
              <a:spcAft>
                <a:spcPts val="0"/>
              </a:spcAft>
              <a:buClr>
                <a:schemeClr val="accent5"/>
              </a:buClr>
              <a:buSzPts val="13000"/>
              <a:buNone/>
              <a:defRPr sz="13000">
                <a:solidFill>
                  <a:schemeClr val="accent5"/>
                </a:solidFill>
              </a:defRPr>
            </a:lvl2pPr>
            <a:lvl3pPr lvl="2" algn="ctr">
              <a:spcBef>
                <a:spcPts val="0"/>
              </a:spcBef>
              <a:spcAft>
                <a:spcPts val="0"/>
              </a:spcAft>
              <a:buClr>
                <a:schemeClr val="accent5"/>
              </a:buClr>
              <a:buSzPts val="13000"/>
              <a:buNone/>
              <a:defRPr sz="13000">
                <a:solidFill>
                  <a:schemeClr val="accent5"/>
                </a:solidFill>
              </a:defRPr>
            </a:lvl3pPr>
            <a:lvl4pPr lvl="3" algn="ctr">
              <a:spcBef>
                <a:spcPts val="0"/>
              </a:spcBef>
              <a:spcAft>
                <a:spcPts val="0"/>
              </a:spcAft>
              <a:buClr>
                <a:schemeClr val="accent5"/>
              </a:buClr>
              <a:buSzPts val="13000"/>
              <a:buNone/>
              <a:defRPr sz="13000">
                <a:solidFill>
                  <a:schemeClr val="accent5"/>
                </a:solidFill>
              </a:defRPr>
            </a:lvl4pPr>
            <a:lvl5pPr lvl="4" algn="ctr">
              <a:spcBef>
                <a:spcPts val="0"/>
              </a:spcBef>
              <a:spcAft>
                <a:spcPts val="0"/>
              </a:spcAft>
              <a:buClr>
                <a:schemeClr val="accent5"/>
              </a:buClr>
              <a:buSzPts val="13000"/>
              <a:buNone/>
              <a:defRPr sz="13000">
                <a:solidFill>
                  <a:schemeClr val="accent5"/>
                </a:solidFill>
              </a:defRPr>
            </a:lvl5pPr>
            <a:lvl6pPr lvl="5" algn="ctr">
              <a:spcBef>
                <a:spcPts val="0"/>
              </a:spcBef>
              <a:spcAft>
                <a:spcPts val="0"/>
              </a:spcAft>
              <a:buClr>
                <a:schemeClr val="accent5"/>
              </a:buClr>
              <a:buSzPts val="13000"/>
              <a:buNone/>
              <a:defRPr sz="13000">
                <a:solidFill>
                  <a:schemeClr val="accent5"/>
                </a:solidFill>
              </a:defRPr>
            </a:lvl6pPr>
            <a:lvl7pPr lvl="6" algn="ctr">
              <a:spcBef>
                <a:spcPts val="0"/>
              </a:spcBef>
              <a:spcAft>
                <a:spcPts val="0"/>
              </a:spcAft>
              <a:buClr>
                <a:schemeClr val="accent5"/>
              </a:buClr>
              <a:buSzPts val="13000"/>
              <a:buNone/>
              <a:defRPr sz="13000">
                <a:solidFill>
                  <a:schemeClr val="accent5"/>
                </a:solidFill>
              </a:defRPr>
            </a:lvl7pPr>
            <a:lvl8pPr lvl="7" algn="ctr">
              <a:spcBef>
                <a:spcPts val="0"/>
              </a:spcBef>
              <a:spcAft>
                <a:spcPts val="0"/>
              </a:spcAft>
              <a:buClr>
                <a:schemeClr val="accent5"/>
              </a:buClr>
              <a:buSzPts val="13000"/>
              <a:buNone/>
              <a:defRPr sz="13000">
                <a:solidFill>
                  <a:schemeClr val="accent5"/>
                </a:solidFill>
              </a:defRPr>
            </a:lvl8pPr>
            <a:lvl9pPr lvl="8" algn="ctr">
              <a:spcBef>
                <a:spcPts val="0"/>
              </a:spcBef>
              <a:spcAft>
                <a:spcPts val="0"/>
              </a:spcAft>
              <a:buClr>
                <a:schemeClr val="accent5"/>
              </a:buClr>
              <a:buSzPts val="13000"/>
              <a:buNone/>
              <a:defRPr sz="13000">
                <a:solidFill>
                  <a:schemeClr val="accent5"/>
                </a:solidFill>
              </a:defRPr>
            </a:lvl9pPr>
          </a:lstStyle>
          <a:p>
            <a:r>
              <a:t>xx%</a:t>
            </a:r>
          </a:p>
        </p:txBody>
      </p:sp>
      <p:sp>
        <p:nvSpPr>
          <p:cNvPr id="55" name="Google Shape;55;p11"/>
          <p:cNvSpPr txBox="1">
            <a:spLocks noGrp="1"/>
          </p:cNvSpPr>
          <p:nvPr>
            <p:ph type="body" idx="1"/>
          </p:nvPr>
        </p:nvSpPr>
        <p:spPr>
          <a:xfrm>
            <a:off x="387900" y="2919450"/>
            <a:ext cx="8368200" cy="10716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56" name="Google Shape;56;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7"/>
        <p:cNvGrpSpPr/>
        <p:nvPr/>
      </p:nvGrpSpPr>
      <p:grpSpPr>
        <a:xfrm>
          <a:off x="0" y="0"/>
          <a:ext cx="0" cy="0"/>
          <a:chOff x="0" y="0"/>
          <a:chExt cx="0" cy="0"/>
        </a:xfrm>
      </p:grpSpPr>
      <p:sp>
        <p:nvSpPr>
          <p:cNvPr id="58" name="Google Shape;58;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6"/>
        <p:cNvGrpSpPr/>
        <p:nvPr/>
      </p:nvGrpSpPr>
      <p:grpSpPr>
        <a:xfrm>
          <a:off x="0" y="0"/>
          <a:ext cx="0" cy="0"/>
          <a:chOff x="0" y="0"/>
          <a:chExt cx="0" cy="0"/>
        </a:xfrm>
      </p:grpSpPr>
      <p:cxnSp>
        <p:nvCxnSpPr>
          <p:cNvPr id="17" name="Google Shape;17;p3"/>
          <p:cNvCxnSpPr/>
          <p:nvPr/>
        </p:nvCxnSpPr>
        <p:spPr>
          <a:xfrm>
            <a:off x="4359602" y="2817464"/>
            <a:ext cx="424800" cy="0"/>
          </a:xfrm>
          <a:prstGeom prst="straightConnector1">
            <a:avLst/>
          </a:prstGeom>
          <a:noFill/>
          <a:ln w="38100" cap="flat" cmpd="sng">
            <a:solidFill>
              <a:schemeClr val="accent4"/>
            </a:solidFill>
            <a:prstDash val="solid"/>
            <a:round/>
            <a:headEnd type="none" w="sm" len="sm"/>
            <a:tailEnd type="none" w="sm" len="sm"/>
          </a:ln>
        </p:spPr>
      </p:cxnSp>
      <p:sp>
        <p:nvSpPr>
          <p:cNvPr id="18" name="Google Shape;18;p3"/>
          <p:cNvSpPr txBox="1">
            <a:spLocks noGrp="1"/>
          </p:cNvSpPr>
          <p:nvPr>
            <p:ph type="title"/>
          </p:nvPr>
        </p:nvSpPr>
        <p:spPr>
          <a:xfrm>
            <a:off x="480750" y="1764950"/>
            <a:ext cx="8222100" cy="907500"/>
          </a:xfrm>
          <a:prstGeom prst="rect">
            <a:avLst/>
          </a:prstGeom>
        </p:spPr>
        <p:txBody>
          <a:bodyPr spcFirstLastPara="1" wrap="square" lIns="91425" tIns="91425" rIns="91425" bIns="91425" anchor="b" anchorCtr="0">
            <a:no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endParaRPr/>
          </a:p>
        </p:txBody>
      </p:sp>
      <p:sp>
        <p:nvSpPr>
          <p:cNvPr id="19" name="Google Shape;19;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0"/>
        <p:cNvGrpSpPr/>
        <p:nvPr/>
      </p:nvGrpSpPr>
      <p:grpSpPr>
        <a:xfrm>
          <a:off x="0" y="0"/>
          <a:ext cx="0" cy="0"/>
          <a:chOff x="0" y="0"/>
          <a:chExt cx="0" cy="0"/>
        </a:xfrm>
      </p:grpSpPr>
      <p:cxnSp>
        <p:nvCxnSpPr>
          <p:cNvPr id="21" name="Google Shape;21;p4"/>
          <p:cNvCxnSpPr/>
          <p:nvPr/>
        </p:nvCxnSpPr>
        <p:spPr>
          <a:xfrm>
            <a:off x="492563" y="1260284"/>
            <a:ext cx="424800" cy="0"/>
          </a:xfrm>
          <a:prstGeom prst="straightConnector1">
            <a:avLst/>
          </a:prstGeom>
          <a:noFill/>
          <a:ln w="38100" cap="flat" cmpd="sng">
            <a:solidFill>
              <a:schemeClr val="accent4"/>
            </a:solidFill>
            <a:prstDash val="solid"/>
            <a:round/>
            <a:headEnd type="none" w="sm" len="sm"/>
            <a:tailEnd type="none" w="sm" len="sm"/>
          </a:ln>
        </p:spPr>
      </p:cxnSp>
      <p:sp>
        <p:nvSpPr>
          <p:cNvPr id="22" name="Google Shape;22;p4"/>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3" name="Google Shape;23;p4"/>
          <p:cNvSpPr txBox="1">
            <a:spLocks noGrp="1"/>
          </p:cNvSpPr>
          <p:nvPr>
            <p:ph type="body" idx="1"/>
          </p:nvPr>
        </p:nvSpPr>
        <p:spPr>
          <a:xfrm>
            <a:off x="387900" y="1489824"/>
            <a:ext cx="8368200" cy="30789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4" name="Google Shape;24;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5"/>
        <p:cNvGrpSpPr/>
        <p:nvPr/>
      </p:nvGrpSpPr>
      <p:grpSpPr>
        <a:xfrm>
          <a:off x="0" y="0"/>
          <a:ext cx="0" cy="0"/>
          <a:chOff x="0" y="0"/>
          <a:chExt cx="0" cy="0"/>
        </a:xfrm>
      </p:grpSpPr>
      <p:cxnSp>
        <p:nvCxnSpPr>
          <p:cNvPr id="26" name="Google Shape;26;p5"/>
          <p:cNvCxnSpPr/>
          <p:nvPr/>
        </p:nvCxnSpPr>
        <p:spPr>
          <a:xfrm>
            <a:off x="492563" y="1260284"/>
            <a:ext cx="424800" cy="0"/>
          </a:xfrm>
          <a:prstGeom prst="straightConnector1">
            <a:avLst/>
          </a:prstGeom>
          <a:noFill/>
          <a:ln w="38100" cap="flat" cmpd="sng">
            <a:solidFill>
              <a:schemeClr val="accent4"/>
            </a:solidFill>
            <a:prstDash val="solid"/>
            <a:round/>
            <a:headEnd type="none" w="sm" len="sm"/>
            <a:tailEnd type="none" w="sm" len="sm"/>
          </a:ln>
        </p:spPr>
      </p:cxnSp>
      <p:sp>
        <p:nvSpPr>
          <p:cNvPr id="27" name="Google Shape;27;p5"/>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8" name="Google Shape;28;p5"/>
          <p:cNvSpPr txBox="1">
            <a:spLocks noGrp="1"/>
          </p:cNvSpPr>
          <p:nvPr>
            <p:ph type="body" idx="1"/>
          </p:nvPr>
        </p:nvSpPr>
        <p:spPr>
          <a:xfrm>
            <a:off x="387900" y="1489825"/>
            <a:ext cx="3999900" cy="30789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9" name="Google Shape;29;p5"/>
          <p:cNvSpPr txBox="1">
            <a:spLocks noGrp="1"/>
          </p:cNvSpPr>
          <p:nvPr>
            <p:ph type="body" idx="2"/>
          </p:nvPr>
        </p:nvSpPr>
        <p:spPr>
          <a:xfrm>
            <a:off x="4756200" y="1489825"/>
            <a:ext cx="3999900" cy="30789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0" name="Google Shape;30;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1"/>
        <p:cNvGrpSpPr/>
        <p:nvPr/>
      </p:nvGrpSpPr>
      <p:grpSpPr>
        <a:xfrm>
          <a:off x="0" y="0"/>
          <a:ext cx="0" cy="0"/>
          <a:chOff x="0" y="0"/>
          <a:chExt cx="0" cy="0"/>
        </a:xfrm>
      </p:grpSpPr>
      <p:sp>
        <p:nvSpPr>
          <p:cNvPr id="32" name="Google Shape;32;p6"/>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3" name="Google Shape;33;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4"/>
        <p:cNvGrpSpPr/>
        <p:nvPr/>
      </p:nvGrpSpPr>
      <p:grpSpPr>
        <a:xfrm>
          <a:off x="0" y="0"/>
          <a:ext cx="0" cy="0"/>
          <a:chOff x="0" y="0"/>
          <a:chExt cx="0" cy="0"/>
        </a:xfrm>
      </p:grpSpPr>
      <p:cxnSp>
        <p:nvCxnSpPr>
          <p:cNvPr id="35" name="Google Shape;35;p7"/>
          <p:cNvCxnSpPr/>
          <p:nvPr/>
        </p:nvCxnSpPr>
        <p:spPr>
          <a:xfrm>
            <a:off x="489218" y="1412277"/>
            <a:ext cx="331500" cy="0"/>
          </a:xfrm>
          <a:prstGeom prst="straightConnector1">
            <a:avLst/>
          </a:prstGeom>
          <a:noFill/>
          <a:ln w="38100" cap="flat" cmpd="sng">
            <a:solidFill>
              <a:schemeClr val="accent4"/>
            </a:solidFill>
            <a:prstDash val="solid"/>
            <a:round/>
            <a:headEnd type="none" w="sm" len="sm"/>
            <a:tailEnd type="none" w="sm" len="sm"/>
          </a:ln>
        </p:spPr>
      </p:cxnSp>
      <p:sp>
        <p:nvSpPr>
          <p:cNvPr id="36" name="Google Shape;36;p7"/>
          <p:cNvSpPr txBox="1">
            <a:spLocks noGrp="1"/>
          </p:cNvSpPr>
          <p:nvPr>
            <p:ph type="title"/>
          </p:nvPr>
        </p:nvSpPr>
        <p:spPr>
          <a:xfrm>
            <a:off x="3879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7" name="Google Shape;37;p7"/>
          <p:cNvSpPr txBox="1">
            <a:spLocks noGrp="1"/>
          </p:cNvSpPr>
          <p:nvPr>
            <p:ph type="body" idx="1"/>
          </p:nvPr>
        </p:nvSpPr>
        <p:spPr>
          <a:xfrm>
            <a:off x="387900" y="1594025"/>
            <a:ext cx="2808000" cy="26811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8" name="Google Shape;38;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9"/>
        <p:cNvGrpSpPr/>
        <p:nvPr/>
      </p:nvGrpSpPr>
      <p:grpSpPr>
        <a:xfrm>
          <a:off x="0" y="0"/>
          <a:ext cx="0" cy="0"/>
          <a:chOff x="0" y="0"/>
          <a:chExt cx="0" cy="0"/>
        </a:xfrm>
      </p:grpSpPr>
      <p:sp>
        <p:nvSpPr>
          <p:cNvPr id="40" name="Google Shape;40;p8"/>
          <p:cNvSpPr txBox="1">
            <a:spLocks noGrp="1"/>
          </p:cNvSpPr>
          <p:nvPr>
            <p:ph type="title"/>
          </p:nvPr>
        </p:nvSpPr>
        <p:spPr>
          <a:xfrm>
            <a:off x="490250" y="526350"/>
            <a:ext cx="56187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41" name="Google Shape;41;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2"/>
        <p:cNvGrpSpPr/>
        <p:nvPr/>
      </p:nvGrpSpPr>
      <p:grpSpPr>
        <a:xfrm>
          <a:off x="0" y="0"/>
          <a:ext cx="0" cy="0"/>
          <a:chOff x="0" y="0"/>
          <a:chExt cx="0" cy="0"/>
        </a:xfrm>
      </p:grpSpPr>
      <p:sp>
        <p:nvSpPr>
          <p:cNvPr id="43" name="Google Shape;43;p9"/>
          <p:cNvSpPr/>
          <p:nvPr/>
        </p:nvSpPr>
        <p:spPr>
          <a:xfrm>
            <a:off x="4572000" y="-75"/>
            <a:ext cx="45720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 name="Google Shape;44;p9"/>
          <p:cNvCxnSpPr/>
          <p:nvPr/>
        </p:nvCxnSpPr>
        <p:spPr>
          <a:xfrm>
            <a:off x="5029675" y="4495503"/>
            <a:ext cx="540900" cy="0"/>
          </a:xfrm>
          <a:prstGeom prst="straightConnector1">
            <a:avLst/>
          </a:prstGeom>
          <a:noFill/>
          <a:ln w="38100" cap="flat" cmpd="sng">
            <a:solidFill>
              <a:schemeClr val="accent5"/>
            </a:solidFill>
            <a:prstDash val="solid"/>
            <a:round/>
            <a:headEnd type="none" w="sm" len="sm"/>
            <a:tailEnd type="none" w="sm" len="sm"/>
          </a:ln>
        </p:spPr>
      </p:cxnSp>
      <p:sp>
        <p:nvSpPr>
          <p:cNvPr id="45" name="Google Shape;45;p9"/>
          <p:cNvSpPr txBox="1">
            <a:spLocks noGrp="1"/>
          </p:cNvSpPr>
          <p:nvPr>
            <p:ph type="title"/>
          </p:nvPr>
        </p:nvSpPr>
        <p:spPr>
          <a:xfrm>
            <a:off x="265500" y="1209075"/>
            <a:ext cx="4045200" cy="1506300"/>
          </a:xfrm>
          <a:prstGeom prst="rect">
            <a:avLst/>
          </a:prstGeom>
        </p:spPr>
        <p:txBody>
          <a:bodyPr spcFirstLastPara="1" wrap="square" lIns="91425" tIns="91425" rIns="91425" bIns="91425" anchor="b" anchorCtr="0">
            <a:no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a:endParaRPr/>
          </a:p>
        </p:txBody>
      </p:sp>
      <p:sp>
        <p:nvSpPr>
          <p:cNvPr id="46" name="Google Shape;46;p9"/>
          <p:cNvSpPr txBox="1">
            <a:spLocks noGrp="1"/>
          </p:cNvSpPr>
          <p:nvPr>
            <p:ph type="subTitle" idx="1"/>
          </p:nvPr>
        </p:nvSpPr>
        <p:spPr>
          <a:xfrm>
            <a:off x="265500" y="2769001"/>
            <a:ext cx="4045200" cy="13455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accent5"/>
              </a:buClr>
              <a:buSzPts val="2100"/>
              <a:buNone/>
              <a:defRPr sz="2100">
                <a:solidFill>
                  <a:schemeClr val="accent5"/>
                </a:solidFill>
              </a:defRPr>
            </a:lvl1pPr>
            <a:lvl2pPr lvl="1" algn="ctr">
              <a:lnSpc>
                <a:spcPct val="100000"/>
              </a:lnSpc>
              <a:spcBef>
                <a:spcPts val="0"/>
              </a:spcBef>
              <a:spcAft>
                <a:spcPts val="0"/>
              </a:spcAft>
              <a:buClr>
                <a:schemeClr val="accent5"/>
              </a:buClr>
              <a:buSzPts val="2100"/>
              <a:buNone/>
              <a:defRPr sz="2100">
                <a:solidFill>
                  <a:schemeClr val="accent5"/>
                </a:solidFill>
              </a:defRPr>
            </a:lvl2pPr>
            <a:lvl3pPr lvl="2" algn="ctr">
              <a:lnSpc>
                <a:spcPct val="100000"/>
              </a:lnSpc>
              <a:spcBef>
                <a:spcPts val="0"/>
              </a:spcBef>
              <a:spcAft>
                <a:spcPts val="0"/>
              </a:spcAft>
              <a:buClr>
                <a:schemeClr val="accent5"/>
              </a:buClr>
              <a:buSzPts val="2100"/>
              <a:buNone/>
              <a:defRPr sz="2100">
                <a:solidFill>
                  <a:schemeClr val="accent5"/>
                </a:solidFill>
              </a:defRPr>
            </a:lvl3pPr>
            <a:lvl4pPr lvl="3" algn="ctr">
              <a:lnSpc>
                <a:spcPct val="100000"/>
              </a:lnSpc>
              <a:spcBef>
                <a:spcPts val="0"/>
              </a:spcBef>
              <a:spcAft>
                <a:spcPts val="0"/>
              </a:spcAft>
              <a:buClr>
                <a:schemeClr val="accent5"/>
              </a:buClr>
              <a:buSzPts val="2100"/>
              <a:buNone/>
              <a:defRPr sz="2100">
                <a:solidFill>
                  <a:schemeClr val="accent5"/>
                </a:solidFill>
              </a:defRPr>
            </a:lvl4pPr>
            <a:lvl5pPr lvl="4" algn="ctr">
              <a:lnSpc>
                <a:spcPct val="100000"/>
              </a:lnSpc>
              <a:spcBef>
                <a:spcPts val="0"/>
              </a:spcBef>
              <a:spcAft>
                <a:spcPts val="0"/>
              </a:spcAft>
              <a:buClr>
                <a:schemeClr val="accent5"/>
              </a:buClr>
              <a:buSzPts val="2100"/>
              <a:buNone/>
              <a:defRPr sz="2100">
                <a:solidFill>
                  <a:schemeClr val="accent5"/>
                </a:solidFill>
              </a:defRPr>
            </a:lvl5pPr>
            <a:lvl6pPr lvl="5" algn="ctr">
              <a:lnSpc>
                <a:spcPct val="100000"/>
              </a:lnSpc>
              <a:spcBef>
                <a:spcPts val="0"/>
              </a:spcBef>
              <a:spcAft>
                <a:spcPts val="0"/>
              </a:spcAft>
              <a:buClr>
                <a:schemeClr val="accent5"/>
              </a:buClr>
              <a:buSzPts val="2100"/>
              <a:buNone/>
              <a:defRPr sz="2100">
                <a:solidFill>
                  <a:schemeClr val="accent5"/>
                </a:solidFill>
              </a:defRPr>
            </a:lvl6pPr>
            <a:lvl7pPr lvl="6" algn="ctr">
              <a:lnSpc>
                <a:spcPct val="100000"/>
              </a:lnSpc>
              <a:spcBef>
                <a:spcPts val="0"/>
              </a:spcBef>
              <a:spcAft>
                <a:spcPts val="0"/>
              </a:spcAft>
              <a:buClr>
                <a:schemeClr val="accent5"/>
              </a:buClr>
              <a:buSzPts val="2100"/>
              <a:buNone/>
              <a:defRPr sz="2100">
                <a:solidFill>
                  <a:schemeClr val="accent5"/>
                </a:solidFill>
              </a:defRPr>
            </a:lvl7pPr>
            <a:lvl8pPr lvl="7" algn="ctr">
              <a:lnSpc>
                <a:spcPct val="100000"/>
              </a:lnSpc>
              <a:spcBef>
                <a:spcPts val="0"/>
              </a:spcBef>
              <a:spcAft>
                <a:spcPts val="0"/>
              </a:spcAft>
              <a:buClr>
                <a:schemeClr val="accent5"/>
              </a:buClr>
              <a:buSzPts val="2100"/>
              <a:buNone/>
              <a:defRPr sz="2100">
                <a:solidFill>
                  <a:schemeClr val="accent5"/>
                </a:solidFill>
              </a:defRPr>
            </a:lvl8pPr>
            <a:lvl9pPr lvl="8" algn="ctr">
              <a:lnSpc>
                <a:spcPct val="100000"/>
              </a:lnSpc>
              <a:spcBef>
                <a:spcPts val="0"/>
              </a:spcBef>
              <a:spcAft>
                <a:spcPts val="0"/>
              </a:spcAft>
              <a:buClr>
                <a:schemeClr val="accent5"/>
              </a:buClr>
              <a:buSzPts val="2100"/>
              <a:buNone/>
              <a:defRPr sz="2100">
                <a:solidFill>
                  <a:schemeClr val="accent5"/>
                </a:solidFill>
              </a:defRPr>
            </a:lvl9pPr>
          </a:lstStyle>
          <a:p>
            <a:endParaRPr/>
          </a:p>
        </p:txBody>
      </p:sp>
      <p:sp>
        <p:nvSpPr>
          <p:cNvPr id="47" name="Google Shape;47;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8" name="Google Shape;48;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9"/>
        <p:cNvGrpSpPr/>
        <p:nvPr/>
      </p:nvGrpSpPr>
      <p:grpSpPr>
        <a:xfrm>
          <a:off x="0" y="0"/>
          <a:ext cx="0" cy="0"/>
          <a:chOff x="0" y="0"/>
          <a:chExt cx="0" cy="0"/>
        </a:xfrm>
      </p:grpSpPr>
      <p:sp>
        <p:nvSpPr>
          <p:cNvPr id="50" name="Google Shape;50;p10"/>
          <p:cNvSpPr txBox="1">
            <a:spLocks noGrp="1"/>
          </p:cNvSpPr>
          <p:nvPr>
            <p:ph type="body" idx="1"/>
          </p:nvPr>
        </p:nvSpPr>
        <p:spPr>
          <a:xfrm>
            <a:off x="319500" y="4233725"/>
            <a:ext cx="5998800" cy="5988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Font typeface="Roboto Slab"/>
              <a:buNone/>
              <a:defRPr>
                <a:latin typeface="Roboto Slab"/>
                <a:ea typeface="Roboto Slab"/>
                <a:cs typeface="Roboto Slab"/>
                <a:sym typeface="Roboto Slab"/>
              </a:defRPr>
            </a:lvl1pPr>
          </a:lstStyle>
          <a:p>
            <a:endParaRPr/>
          </a:p>
        </p:txBody>
      </p:sp>
      <p:sp>
        <p:nvSpPr>
          <p:cNvPr id="51" name="Google Shape;51;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marina">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87900" y="458025"/>
            <a:ext cx="8368200" cy="6861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1pPr>
            <a:lvl2pPr lvl="1">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2pPr>
            <a:lvl3pPr lvl="2">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3pPr>
            <a:lvl4pPr lvl="3">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4pPr>
            <a:lvl5pPr lvl="4">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5pPr>
            <a:lvl6pPr lvl="5">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6pPr>
            <a:lvl7pPr lvl="6">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7pPr>
            <a:lvl8pPr lvl="7">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8pPr>
            <a:lvl9pPr lvl="8">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9pPr>
          </a:lstStyle>
          <a:p>
            <a:endParaRPr/>
          </a:p>
        </p:txBody>
      </p:sp>
      <p:sp>
        <p:nvSpPr>
          <p:cNvPr id="7" name="Google Shape;7;p1"/>
          <p:cNvSpPr txBox="1">
            <a:spLocks noGrp="1"/>
          </p:cNvSpPr>
          <p:nvPr>
            <p:ph type="body" idx="1"/>
          </p:nvPr>
        </p:nvSpPr>
        <p:spPr>
          <a:xfrm>
            <a:off x="387900" y="1489824"/>
            <a:ext cx="8368200" cy="30789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1"/>
              </a:buClr>
              <a:buSzPts val="1800"/>
              <a:buFont typeface="Roboto"/>
              <a:buChar char="●"/>
              <a:defRPr sz="1800">
                <a:solidFill>
                  <a:schemeClr val="dk1"/>
                </a:solidFill>
                <a:latin typeface="Roboto"/>
                <a:ea typeface="Roboto"/>
                <a:cs typeface="Roboto"/>
                <a:sym typeface="Roboto"/>
              </a:defRPr>
            </a:lvl1pPr>
            <a:lvl2pPr marL="914400" lvl="1" indent="-3175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2pPr>
            <a:lvl3pPr marL="1371600" lvl="2" indent="-3175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3pPr>
            <a:lvl4pPr marL="1828800" lvl="3" indent="-3175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4pPr>
            <a:lvl5pPr marL="2286000" lvl="4" indent="-3175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5pPr>
            <a:lvl6pPr marL="2743200" lvl="5" indent="-3175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6pPr>
            <a:lvl7pPr marL="3200400" lvl="6" indent="-3175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7pPr>
            <a:lvl8pPr marL="3657600" lvl="7" indent="-3175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8pPr>
            <a:lvl9pPr marL="4114800" lvl="8" indent="-317500">
              <a:lnSpc>
                <a:spcPct val="115000"/>
              </a:lnSpc>
              <a:spcBef>
                <a:spcPts val="1600"/>
              </a:spcBef>
              <a:spcAft>
                <a:spcPts val="1600"/>
              </a:spcAft>
              <a:buClr>
                <a:schemeClr val="dk1"/>
              </a:buClr>
              <a:buSzPts val="1400"/>
              <a:buFont typeface="Roboto"/>
              <a:buChar char="■"/>
              <a:defRPr>
                <a:solidFill>
                  <a:schemeClr val="dk1"/>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1"/>
                </a:solidFill>
                <a:latin typeface="Roboto"/>
                <a:ea typeface="Roboto"/>
                <a:cs typeface="Roboto"/>
                <a:sym typeface="Roboto"/>
              </a:defRPr>
            </a:lvl1pPr>
            <a:lvl2pPr lvl="1" algn="r">
              <a:buNone/>
              <a:defRPr sz="1000">
                <a:solidFill>
                  <a:schemeClr val="dk1"/>
                </a:solidFill>
                <a:latin typeface="Roboto"/>
                <a:ea typeface="Roboto"/>
                <a:cs typeface="Roboto"/>
                <a:sym typeface="Roboto"/>
              </a:defRPr>
            </a:lvl2pPr>
            <a:lvl3pPr lvl="2" algn="r">
              <a:buNone/>
              <a:defRPr sz="1000">
                <a:solidFill>
                  <a:schemeClr val="dk1"/>
                </a:solidFill>
                <a:latin typeface="Roboto"/>
                <a:ea typeface="Roboto"/>
                <a:cs typeface="Roboto"/>
                <a:sym typeface="Roboto"/>
              </a:defRPr>
            </a:lvl3pPr>
            <a:lvl4pPr lvl="3" algn="r">
              <a:buNone/>
              <a:defRPr sz="1000">
                <a:solidFill>
                  <a:schemeClr val="dk1"/>
                </a:solidFill>
                <a:latin typeface="Roboto"/>
                <a:ea typeface="Roboto"/>
                <a:cs typeface="Roboto"/>
                <a:sym typeface="Roboto"/>
              </a:defRPr>
            </a:lvl4pPr>
            <a:lvl5pPr lvl="4" algn="r">
              <a:buNone/>
              <a:defRPr sz="1000">
                <a:solidFill>
                  <a:schemeClr val="dk1"/>
                </a:solidFill>
                <a:latin typeface="Roboto"/>
                <a:ea typeface="Roboto"/>
                <a:cs typeface="Roboto"/>
                <a:sym typeface="Roboto"/>
              </a:defRPr>
            </a:lvl5pPr>
            <a:lvl6pPr lvl="5" algn="r">
              <a:buNone/>
              <a:defRPr sz="1000">
                <a:solidFill>
                  <a:schemeClr val="dk1"/>
                </a:solidFill>
                <a:latin typeface="Roboto"/>
                <a:ea typeface="Roboto"/>
                <a:cs typeface="Roboto"/>
                <a:sym typeface="Roboto"/>
              </a:defRPr>
            </a:lvl6pPr>
            <a:lvl7pPr lvl="6" algn="r">
              <a:buNone/>
              <a:defRPr sz="1000">
                <a:solidFill>
                  <a:schemeClr val="dk1"/>
                </a:solidFill>
                <a:latin typeface="Roboto"/>
                <a:ea typeface="Roboto"/>
                <a:cs typeface="Roboto"/>
                <a:sym typeface="Roboto"/>
              </a:defRPr>
            </a:lvl7pPr>
            <a:lvl8pPr lvl="7" algn="r">
              <a:buNone/>
              <a:defRPr sz="1000">
                <a:solidFill>
                  <a:schemeClr val="dk1"/>
                </a:solidFill>
                <a:latin typeface="Roboto"/>
                <a:ea typeface="Roboto"/>
                <a:cs typeface="Roboto"/>
                <a:sym typeface="Roboto"/>
              </a:defRPr>
            </a:lvl8pPr>
            <a:lvl9pPr lvl="8" algn="r">
              <a:buNone/>
              <a:defRPr sz="1000">
                <a:solidFill>
                  <a:schemeClr val="dk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image" Target="../media/image15.png"/><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11.xml"/><Relationship Id="rId5" Type="http://schemas.openxmlformats.org/officeDocument/2006/relationships/image" Target="../media/image18.pn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11.xml"/><Relationship Id="rId5" Type="http://schemas.openxmlformats.org/officeDocument/2006/relationships/image" Target="../media/image21.png"/><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11.xml"/><Relationship Id="rId5" Type="http://schemas.openxmlformats.org/officeDocument/2006/relationships/image" Target="../media/image24.png"/><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11.xml"/><Relationship Id="rId5" Type="http://schemas.openxmlformats.org/officeDocument/2006/relationships/image" Target="../media/image27.png"/><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11.xml"/><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hyperlink" Target="http://www3.dsi.uminho.pt/pcortez/forestfires/forestfires-names.txt" TargetMode="External"/><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hyperlink" Target="https://archive.ics.uci.edu/ml/datasets/Forest+Fires"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4.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7.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13"/>
          <p:cNvSpPr txBox="1">
            <a:spLocks noGrp="1"/>
          </p:cNvSpPr>
          <p:nvPr>
            <p:ph type="ctrTitle"/>
          </p:nvPr>
        </p:nvSpPr>
        <p:spPr>
          <a:xfrm>
            <a:off x="1680302" y="1188925"/>
            <a:ext cx="5783400" cy="1457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Predicting Forest Fires</a:t>
            </a:r>
            <a:endParaRPr/>
          </a:p>
        </p:txBody>
      </p:sp>
      <p:sp>
        <p:nvSpPr>
          <p:cNvPr id="64" name="Google Shape;64;p13"/>
          <p:cNvSpPr txBox="1">
            <a:spLocks noGrp="1"/>
          </p:cNvSpPr>
          <p:nvPr>
            <p:ph type="subTitle" idx="1"/>
          </p:nvPr>
        </p:nvSpPr>
        <p:spPr>
          <a:xfrm>
            <a:off x="1680302" y="3049450"/>
            <a:ext cx="5783400" cy="909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Team Fire Squad: </a:t>
            </a:r>
            <a:r>
              <a:rPr lang="en" sz="1400"/>
              <a:t>Tiffanie M. Mac Donald, Jonathan David Ortiz, Sanjeet Saikia, Jackson F. Shands, Raya Young</a:t>
            </a:r>
            <a:endParaRPr sz="140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22"/>
          <p:cNvSpPr txBox="1">
            <a:spLocks noGrp="1"/>
          </p:cNvSpPr>
          <p:nvPr>
            <p:ph type="title"/>
          </p:nvPr>
        </p:nvSpPr>
        <p:spPr>
          <a:xfrm>
            <a:off x="344650" y="82425"/>
            <a:ext cx="4281000" cy="686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Preparing the data</a:t>
            </a:r>
            <a:endParaRPr/>
          </a:p>
        </p:txBody>
      </p:sp>
      <p:sp>
        <p:nvSpPr>
          <p:cNvPr id="130" name="Google Shape;130;p22"/>
          <p:cNvSpPr txBox="1"/>
          <p:nvPr/>
        </p:nvSpPr>
        <p:spPr>
          <a:xfrm>
            <a:off x="5869363" y="3809100"/>
            <a:ext cx="2376600" cy="823200"/>
          </a:xfrm>
          <a:prstGeom prst="rect">
            <a:avLst/>
          </a:prstGeom>
          <a:noFill/>
          <a:ln>
            <a:noFill/>
          </a:ln>
        </p:spPr>
        <p:txBody>
          <a:bodyPr spcFirstLastPara="1" wrap="square" lIns="91425" tIns="91425" rIns="91425" bIns="91425" anchor="t" anchorCtr="0">
            <a:noAutofit/>
          </a:bodyPr>
          <a:lstStyle/>
          <a:p>
            <a:pPr marL="457200" lvl="0" indent="-304800" algn="l" rtl="0">
              <a:spcBef>
                <a:spcPts val="0"/>
              </a:spcBef>
              <a:spcAft>
                <a:spcPts val="0"/>
              </a:spcAft>
              <a:buClr>
                <a:srgbClr val="FFFFFF"/>
              </a:buClr>
              <a:buSzPts val="1200"/>
              <a:buFont typeface="Roboto"/>
              <a:buChar char="●"/>
            </a:pPr>
            <a:r>
              <a:rPr lang="en" sz="1200" u="sng">
                <a:solidFill>
                  <a:srgbClr val="FFFFFF"/>
                </a:solidFill>
                <a:latin typeface="Roboto"/>
                <a:ea typeface="Roboto"/>
                <a:cs typeface="Roboto"/>
                <a:sym typeface="Roboto"/>
              </a:rPr>
              <a:t>Library -&gt; (Dplyr)</a:t>
            </a:r>
            <a:endParaRPr sz="1200" u="sng">
              <a:solidFill>
                <a:srgbClr val="FFFFFF"/>
              </a:solidFill>
              <a:latin typeface="Roboto"/>
              <a:ea typeface="Roboto"/>
              <a:cs typeface="Roboto"/>
              <a:sym typeface="Roboto"/>
            </a:endParaRPr>
          </a:p>
          <a:p>
            <a:pPr marL="457200" lvl="0" indent="-304800" algn="l" rtl="0">
              <a:spcBef>
                <a:spcPts val="0"/>
              </a:spcBef>
              <a:spcAft>
                <a:spcPts val="0"/>
              </a:spcAft>
              <a:buClr>
                <a:srgbClr val="FFFFFF"/>
              </a:buClr>
              <a:buSzPts val="1200"/>
              <a:buFont typeface="Roboto"/>
              <a:buChar char="●"/>
            </a:pPr>
            <a:r>
              <a:rPr lang="en" sz="1200">
                <a:solidFill>
                  <a:srgbClr val="FFFFFF"/>
                </a:solidFill>
                <a:latin typeface="Roboto"/>
                <a:ea typeface="Roboto"/>
                <a:cs typeface="Roboto"/>
                <a:sym typeface="Roboto"/>
              </a:rPr>
              <a:t>Num &amp; Str converted Factors</a:t>
            </a:r>
            <a:endParaRPr sz="1200" b="1">
              <a:solidFill>
                <a:srgbClr val="FFFFFF"/>
              </a:solidFill>
              <a:latin typeface="Roboto"/>
              <a:ea typeface="Roboto"/>
              <a:cs typeface="Roboto"/>
              <a:sym typeface="Roboto"/>
            </a:endParaRPr>
          </a:p>
        </p:txBody>
      </p:sp>
      <p:sp>
        <p:nvSpPr>
          <p:cNvPr id="131" name="Google Shape;131;p22"/>
          <p:cNvSpPr/>
          <p:nvPr/>
        </p:nvSpPr>
        <p:spPr>
          <a:xfrm>
            <a:off x="2566500" y="1298379"/>
            <a:ext cx="2005500" cy="951900"/>
          </a:xfrm>
          <a:prstGeom prst="roundRect">
            <a:avLst>
              <a:gd name="adj" fmla="val 16667"/>
            </a:avLst>
          </a:prstGeom>
          <a:noFill/>
          <a:ln w="28575" cap="flat" cmpd="sng">
            <a:solidFill>
              <a:srgbClr val="6FA8D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rgbClr val="FFFFFF"/>
                </a:solidFill>
              </a:rPr>
              <a:t>Transformed Area burned into a binary variable and removed area burned</a:t>
            </a:r>
            <a:endParaRPr sz="1200">
              <a:solidFill>
                <a:srgbClr val="FFFFFF"/>
              </a:solidFill>
            </a:endParaRPr>
          </a:p>
        </p:txBody>
      </p:sp>
      <p:sp>
        <p:nvSpPr>
          <p:cNvPr id="132" name="Google Shape;132;p22"/>
          <p:cNvSpPr txBox="1"/>
          <p:nvPr/>
        </p:nvSpPr>
        <p:spPr>
          <a:xfrm>
            <a:off x="6048125" y="230925"/>
            <a:ext cx="2214900" cy="389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rgbClr val="FFFFFF"/>
                </a:solidFill>
                <a:latin typeface="Roboto"/>
                <a:ea typeface="Roboto"/>
                <a:cs typeface="Roboto"/>
                <a:sym typeface="Roboto"/>
              </a:rPr>
              <a:t>Cleaning + prep</a:t>
            </a:r>
            <a:endParaRPr sz="1200">
              <a:solidFill>
                <a:srgbClr val="FFFFFF"/>
              </a:solidFill>
              <a:latin typeface="Roboto"/>
              <a:ea typeface="Roboto"/>
              <a:cs typeface="Roboto"/>
              <a:sym typeface="Roboto"/>
            </a:endParaRPr>
          </a:p>
        </p:txBody>
      </p:sp>
      <p:sp>
        <p:nvSpPr>
          <p:cNvPr id="133" name="Google Shape;133;p22"/>
          <p:cNvSpPr txBox="1"/>
          <p:nvPr/>
        </p:nvSpPr>
        <p:spPr>
          <a:xfrm>
            <a:off x="198975" y="1505375"/>
            <a:ext cx="1849200" cy="537900"/>
          </a:xfrm>
          <a:prstGeom prst="rect">
            <a:avLst/>
          </a:prstGeom>
          <a:noFill/>
          <a:ln>
            <a:noFill/>
          </a:ln>
        </p:spPr>
        <p:txBody>
          <a:bodyPr spcFirstLastPara="1" wrap="square" lIns="91425" tIns="91425" rIns="91425" bIns="91425" anchor="t" anchorCtr="0">
            <a:noAutofit/>
          </a:bodyPr>
          <a:lstStyle/>
          <a:p>
            <a:pPr marL="457200" lvl="0" indent="-304800" algn="l" rtl="0">
              <a:spcBef>
                <a:spcPts val="0"/>
              </a:spcBef>
              <a:spcAft>
                <a:spcPts val="0"/>
              </a:spcAft>
              <a:buClr>
                <a:srgbClr val="FFFFFF"/>
              </a:buClr>
              <a:buSzPts val="1200"/>
              <a:buFont typeface="Roboto"/>
              <a:buChar char="●"/>
            </a:pPr>
            <a:r>
              <a:rPr lang="en" sz="1200">
                <a:solidFill>
                  <a:srgbClr val="FFFFFF"/>
                </a:solidFill>
                <a:latin typeface="Roboto"/>
                <a:ea typeface="Roboto"/>
                <a:cs typeface="Roboto"/>
                <a:sym typeface="Roboto"/>
              </a:rPr>
              <a:t>Geographic data</a:t>
            </a:r>
            <a:endParaRPr sz="1200">
              <a:solidFill>
                <a:srgbClr val="FFFFFF"/>
              </a:solidFill>
              <a:latin typeface="Roboto"/>
              <a:ea typeface="Roboto"/>
              <a:cs typeface="Roboto"/>
              <a:sym typeface="Roboto"/>
            </a:endParaRPr>
          </a:p>
          <a:p>
            <a:pPr marL="457200" lvl="0" indent="-304800" algn="l" rtl="0">
              <a:spcBef>
                <a:spcPts val="0"/>
              </a:spcBef>
              <a:spcAft>
                <a:spcPts val="0"/>
              </a:spcAft>
              <a:buClr>
                <a:srgbClr val="FFFFFF"/>
              </a:buClr>
              <a:buSzPts val="1200"/>
              <a:buFont typeface="Roboto"/>
              <a:buChar char="●"/>
            </a:pPr>
            <a:r>
              <a:rPr lang="en" sz="1200">
                <a:solidFill>
                  <a:srgbClr val="FFFFFF"/>
                </a:solidFill>
                <a:latin typeface="Roboto"/>
                <a:ea typeface="Roboto"/>
                <a:cs typeface="Roboto"/>
                <a:sym typeface="Roboto"/>
              </a:rPr>
              <a:t>Dates</a:t>
            </a:r>
            <a:endParaRPr sz="1200">
              <a:solidFill>
                <a:srgbClr val="FFFFFF"/>
              </a:solidFill>
              <a:latin typeface="Roboto"/>
              <a:ea typeface="Roboto"/>
              <a:cs typeface="Roboto"/>
              <a:sym typeface="Roboto"/>
            </a:endParaRPr>
          </a:p>
          <a:p>
            <a:pPr marL="457200" lvl="0" indent="-304800" algn="l" rtl="0">
              <a:spcBef>
                <a:spcPts val="0"/>
              </a:spcBef>
              <a:spcAft>
                <a:spcPts val="0"/>
              </a:spcAft>
              <a:buClr>
                <a:srgbClr val="FFFFFF"/>
              </a:buClr>
              <a:buSzPts val="1200"/>
              <a:buFont typeface="Roboto"/>
              <a:buChar char="●"/>
            </a:pPr>
            <a:r>
              <a:rPr lang="en" sz="1200" u="sng">
                <a:solidFill>
                  <a:srgbClr val="FFFFFF"/>
                </a:solidFill>
                <a:latin typeface="Roboto"/>
                <a:ea typeface="Roboto"/>
                <a:cs typeface="Roboto"/>
                <a:sym typeface="Roboto"/>
              </a:rPr>
              <a:t>Special Indexes</a:t>
            </a:r>
            <a:endParaRPr sz="1200" u="sng">
              <a:solidFill>
                <a:srgbClr val="FFFFFF"/>
              </a:solidFill>
              <a:latin typeface="Roboto"/>
              <a:ea typeface="Roboto"/>
              <a:cs typeface="Roboto"/>
              <a:sym typeface="Roboto"/>
            </a:endParaRPr>
          </a:p>
          <a:p>
            <a:pPr marL="0" lvl="0" indent="0" algn="l" rtl="0">
              <a:spcBef>
                <a:spcPts val="0"/>
              </a:spcBef>
              <a:spcAft>
                <a:spcPts val="0"/>
              </a:spcAft>
              <a:buNone/>
            </a:pPr>
            <a:endParaRPr sz="800" b="1" u="sng">
              <a:solidFill>
                <a:srgbClr val="FFFFFF"/>
              </a:solidFill>
              <a:latin typeface="Roboto"/>
              <a:ea typeface="Roboto"/>
              <a:cs typeface="Roboto"/>
              <a:sym typeface="Roboto"/>
            </a:endParaRPr>
          </a:p>
          <a:p>
            <a:pPr marL="914400" lvl="0" indent="0" algn="l" rtl="0">
              <a:spcBef>
                <a:spcPts val="0"/>
              </a:spcBef>
              <a:spcAft>
                <a:spcPts val="0"/>
              </a:spcAft>
              <a:buNone/>
            </a:pPr>
            <a:endParaRPr sz="800" b="1">
              <a:solidFill>
                <a:srgbClr val="FFFFFF"/>
              </a:solidFill>
              <a:latin typeface="Roboto"/>
              <a:ea typeface="Roboto"/>
              <a:cs typeface="Roboto"/>
              <a:sym typeface="Roboto"/>
            </a:endParaRPr>
          </a:p>
          <a:p>
            <a:pPr marL="0" lvl="0" indent="0" algn="l" rtl="0">
              <a:spcBef>
                <a:spcPts val="0"/>
              </a:spcBef>
              <a:spcAft>
                <a:spcPts val="0"/>
              </a:spcAft>
              <a:buNone/>
            </a:pPr>
            <a:endParaRPr sz="800" b="1">
              <a:solidFill>
                <a:srgbClr val="FFFFFF"/>
              </a:solidFill>
              <a:latin typeface="Roboto"/>
              <a:ea typeface="Roboto"/>
              <a:cs typeface="Roboto"/>
              <a:sym typeface="Roboto"/>
            </a:endParaRPr>
          </a:p>
          <a:p>
            <a:pPr marL="914400" lvl="0" indent="0" algn="l" rtl="0">
              <a:spcBef>
                <a:spcPts val="0"/>
              </a:spcBef>
              <a:spcAft>
                <a:spcPts val="0"/>
              </a:spcAft>
              <a:buNone/>
            </a:pPr>
            <a:endParaRPr sz="800" b="1" u="sng">
              <a:solidFill>
                <a:srgbClr val="FFFFFF"/>
              </a:solidFill>
              <a:latin typeface="Roboto"/>
              <a:ea typeface="Roboto"/>
              <a:cs typeface="Roboto"/>
              <a:sym typeface="Roboto"/>
            </a:endParaRPr>
          </a:p>
        </p:txBody>
      </p:sp>
      <p:sp>
        <p:nvSpPr>
          <p:cNvPr id="134" name="Google Shape;134;p22"/>
          <p:cNvSpPr/>
          <p:nvPr/>
        </p:nvSpPr>
        <p:spPr>
          <a:xfrm>
            <a:off x="8269950" y="1150325"/>
            <a:ext cx="720300" cy="2974800"/>
          </a:xfrm>
          <a:prstGeom prst="curvedLeftArrow">
            <a:avLst>
              <a:gd name="adj1" fmla="val 25000"/>
              <a:gd name="adj2" fmla="val 50000"/>
              <a:gd name="adj3" fmla="val 25000"/>
            </a:avLst>
          </a:pr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22"/>
          <p:cNvSpPr txBox="1"/>
          <p:nvPr/>
        </p:nvSpPr>
        <p:spPr>
          <a:xfrm>
            <a:off x="7436100" y="811075"/>
            <a:ext cx="1389600" cy="148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u="sng">
                <a:solidFill>
                  <a:srgbClr val="FFFFFF"/>
                </a:solidFill>
                <a:latin typeface="Roboto"/>
                <a:ea typeface="Roboto"/>
                <a:cs typeface="Roboto"/>
                <a:sym typeface="Roboto"/>
              </a:rPr>
              <a:t>*No null values </a:t>
            </a:r>
            <a:endParaRPr sz="1200" u="sng">
              <a:solidFill>
                <a:srgbClr val="FFFFFF"/>
              </a:solidFill>
              <a:latin typeface="Roboto"/>
              <a:ea typeface="Roboto"/>
              <a:cs typeface="Roboto"/>
              <a:sym typeface="Roboto"/>
            </a:endParaRPr>
          </a:p>
        </p:txBody>
      </p:sp>
      <p:pic>
        <p:nvPicPr>
          <p:cNvPr id="136" name="Google Shape;136;p22"/>
          <p:cNvPicPr preferRelativeResize="0"/>
          <p:nvPr/>
        </p:nvPicPr>
        <p:blipFill rotWithShape="1">
          <a:blip r:embed="rId3">
            <a:alphaModFix/>
          </a:blip>
          <a:srcRect t="20938" r="57675" b="7304"/>
          <a:stretch/>
        </p:blipFill>
        <p:spPr>
          <a:xfrm>
            <a:off x="402350" y="2365700"/>
            <a:ext cx="3702125" cy="2266599"/>
          </a:xfrm>
          <a:prstGeom prst="rect">
            <a:avLst/>
          </a:prstGeom>
          <a:noFill/>
          <a:ln>
            <a:noFill/>
          </a:ln>
        </p:spPr>
      </p:pic>
      <p:sp>
        <p:nvSpPr>
          <p:cNvPr id="137" name="Google Shape;137;p22"/>
          <p:cNvSpPr txBox="1"/>
          <p:nvPr/>
        </p:nvSpPr>
        <p:spPr>
          <a:xfrm>
            <a:off x="6926850" y="4558225"/>
            <a:ext cx="7337100" cy="855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Roboto"/>
              <a:ea typeface="Roboto"/>
              <a:cs typeface="Roboto"/>
              <a:sym typeface="Roboto"/>
            </a:endParaRPr>
          </a:p>
        </p:txBody>
      </p:sp>
      <p:pic>
        <p:nvPicPr>
          <p:cNvPr id="138" name="Google Shape;138;p22"/>
          <p:cNvPicPr preferRelativeResize="0"/>
          <p:nvPr/>
        </p:nvPicPr>
        <p:blipFill>
          <a:blip r:embed="rId4">
            <a:alphaModFix/>
          </a:blip>
          <a:stretch>
            <a:fillRect/>
          </a:stretch>
        </p:blipFill>
        <p:spPr>
          <a:xfrm>
            <a:off x="6209100" y="1150325"/>
            <a:ext cx="1759225" cy="26932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23"/>
          <p:cNvSpPr txBox="1">
            <a:spLocks noGrp="1"/>
          </p:cNvSpPr>
          <p:nvPr>
            <p:ph type="title"/>
          </p:nvPr>
        </p:nvSpPr>
        <p:spPr>
          <a:xfrm>
            <a:off x="387900" y="458025"/>
            <a:ext cx="3324600" cy="686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400"/>
              <a:t>Clustering - kMeans </a:t>
            </a:r>
            <a:endParaRPr sz="2400"/>
          </a:p>
        </p:txBody>
      </p:sp>
      <p:sp>
        <p:nvSpPr>
          <p:cNvPr id="144" name="Google Shape;144;p23"/>
          <p:cNvSpPr txBox="1"/>
          <p:nvPr/>
        </p:nvSpPr>
        <p:spPr>
          <a:xfrm>
            <a:off x="553800" y="1963325"/>
            <a:ext cx="2606700" cy="1231800"/>
          </a:xfrm>
          <a:prstGeom prst="rect">
            <a:avLst/>
          </a:prstGeom>
          <a:noFill/>
          <a:ln>
            <a:noFill/>
          </a:ln>
        </p:spPr>
        <p:txBody>
          <a:bodyPr spcFirstLastPara="1" wrap="square" lIns="91425" tIns="91425" rIns="91425" bIns="91425" anchor="t" anchorCtr="0">
            <a:noAutofit/>
          </a:bodyPr>
          <a:lstStyle/>
          <a:p>
            <a:pPr marL="457200" lvl="0" indent="0" algn="l" rtl="0">
              <a:spcBef>
                <a:spcPts val="0"/>
              </a:spcBef>
              <a:spcAft>
                <a:spcPts val="0"/>
              </a:spcAft>
              <a:buNone/>
            </a:pPr>
            <a:endParaRPr>
              <a:solidFill>
                <a:srgbClr val="FFFFFF"/>
              </a:solidFill>
              <a:latin typeface="Roboto"/>
              <a:ea typeface="Roboto"/>
              <a:cs typeface="Roboto"/>
              <a:sym typeface="Roboto"/>
            </a:endParaRPr>
          </a:p>
          <a:p>
            <a:pPr marL="457200" lvl="0" indent="-304800" algn="l" rtl="0">
              <a:spcBef>
                <a:spcPts val="0"/>
              </a:spcBef>
              <a:spcAft>
                <a:spcPts val="0"/>
              </a:spcAft>
              <a:buClr>
                <a:srgbClr val="FFFFFF"/>
              </a:buClr>
              <a:buSzPts val="1200"/>
              <a:buFont typeface="Roboto"/>
              <a:buChar char="●"/>
            </a:pPr>
            <a:r>
              <a:rPr lang="en" sz="1200">
                <a:solidFill>
                  <a:srgbClr val="FFFFFF"/>
                </a:solidFill>
                <a:latin typeface="Roboto"/>
                <a:ea typeface="Roboto"/>
                <a:cs typeface="Roboto"/>
                <a:sym typeface="Roboto"/>
              </a:rPr>
              <a:t>Scaled data</a:t>
            </a:r>
            <a:endParaRPr sz="1200">
              <a:solidFill>
                <a:srgbClr val="FFFFFF"/>
              </a:solidFill>
              <a:latin typeface="Roboto"/>
              <a:ea typeface="Roboto"/>
              <a:cs typeface="Roboto"/>
              <a:sym typeface="Roboto"/>
            </a:endParaRPr>
          </a:p>
          <a:p>
            <a:pPr marL="914400" lvl="1" indent="-304800" algn="l" rtl="0">
              <a:spcBef>
                <a:spcPts val="0"/>
              </a:spcBef>
              <a:spcAft>
                <a:spcPts val="0"/>
              </a:spcAft>
              <a:buClr>
                <a:srgbClr val="FFFFFF"/>
              </a:buClr>
              <a:buSzPts val="1200"/>
              <a:buFont typeface="Roboto"/>
              <a:buChar char="○"/>
            </a:pPr>
            <a:r>
              <a:rPr lang="en" sz="1200">
                <a:solidFill>
                  <a:srgbClr val="FFFFFF"/>
                </a:solidFill>
                <a:latin typeface="Roboto"/>
                <a:ea typeface="Roboto"/>
                <a:cs typeface="Roboto"/>
                <a:sym typeface="Roboto"/>
              </a:rPr>
              <a:t>Dropped ( month, day, X,Y) </a:t>
            </a:r>
            <a:endParaRPr sz="1200">
              <a:solidFill>
                <a:srgbClr val="FFFFFF"/>
              </a:solidFill>
              <a:latin typeface="Roboto"/>
              <a:ea typeface="Roboto"/>
              <a:cs typeface="Roboto"/>
              <a:sym typeface="Roboto"/>
            </a:endParaRPr>
          </a:p>
          <a:p>
            <a:pPr marL="457200" lvl="0" indent="-304800" algn="l" rtl="0">
              <a:spcBef>
                <a:spcPts val="0"/>
              </a:spcBef>
              <a:spcAft>
                <a:spcPts val="0"/>
              </a:spcAft>
              <a:buClr>
                <a:srgbClr val="FFFFFF"/>
              </a:buClr>
              <a:buSzPts val="1200"/>
              <a:buFont typeface="Roboto"/>
              <a:buChar char="●"/>
            </a:pPr>
            <a:r>
              <a:rPr lang="en" sz="1200">
                <a:solidFill>
                  <a:srgbClr val="FFFFFF"/>
                </a:solidFill>
                <a:latin typeface="Roboto"/>
                <a:ea typeface="Roboto"/>
                <a:cs typeface="Roboto"/>
                <a:sym typeface="Roboto"/>
              </a:rPr>
              <a:t>Plotted points to find separation of data</a:t>
            </a:r>
            <a:endParaRPr sz="1200">
              <a:solidFill>
                <a:srgbClr val="FFFFFF"/>
              </a:solidFill>
              <a:latin typeface="Roboto"/>
              <a:ea typeface="Roboto"/>
              <a:cs typeface="Roboto"/>
              <a:sym typeface="Roboto"/>
            </a:endParaRPr>
          </a:p>
          <a:p>
            <a:pPr marL="0" lvl="0" indent="0" algn="l" rtl="0">
              <a:spcBef>
                <a:spcPts val="0"/>
              </a:spcBef>
              <a:spcAft>
                <a:spcPts val="0"/>
              </a:spcAft>
              <a:buNone/>
            </a:pPr>
            <a:endParaRPr sz="1200">
              <a:solidFill>
                <a:srgbClr val="FFFFFF"/>
              </a:solidFill>
              <a:latin typeface="Roboto"/>
              <a:ea typeface="Roboto"/>
              <a:cs typeface="Roboto"/>
              <a:sym typeface="Roboto"/>
            </a:endParaRPr>
          </a:p>
          <a:p>
            <a:pPr marL="0" lvl="0" indent="0" algn="l" rtl="0">
              <a:spcBef>
                <a:spcPts val="0"/>
              </a:spcBef>
              <a:spcAft>
                <a:spcPts val="0"/>
              </a:spcAft>
              <a:buNone/>
            </a:pPr>
            <a:endParaRPr sz="1200">
              <a:solidFill>
                <a:srgbClr val="FFFFFF"/>
              </a:solidFill>
              <a:latin typeface="Roboto"/>
              <a:ea typeface="Roboto"/>
              <a:cs typeface="Roboto"/>
              <a:sym typeface="Roboto"/>
            </a:endParaRPr>
          </a:p>
          <a:p>
            <a:pPr marL="914400" lvl="0" indent="0" algn="l" rtl="0">
              <a:spcBef>
                <a:spcPts val="0"/>
              </a:spcBef>
              <a:spcAft>
                <a:spcPts val="0"/>
              </a:spcAft>
              <a:buNone/>
            </a:pPr>
            <a:endParaRPr sz="1200">
              <a:solidFill>
                <a:srgbClr val="FFFFFF"/>
              </a:solidFill>
              <a:latin typeface="Roboto"/>
              <a:ea typeface="Roboto"/>
              <a:cs typeface="Roboto"/>
              <a:sym typeface="Roboto"/>
            </a:endParaRPr>
          </a:p>
        </p:txBody>
      </p:sp>
      <p:sp>
        <p:nvSpPr>
          <p:cNvPr id="145" name="Google Shape;145;p23"/>
          <p:cNvSpPr txBox="1"/>
          <p:nvPr/>
        </p:nvSpPr>
        <p:spPr>
          <a:xfrm>
            <a:off x="815775" y="1472525"/>
            <a:ext cx="1638600" cy="490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latin typeface="Roboto"/>
                <a:ea typeface="Roboto"/>
                <a:cs typeface="Roboto"/>
                <a:sym typeface="Roboto"/>
              </a:rPr>
              <a:t>K-Means set up</a:t>
            </a:r>
            <a:endParaRPr>
              <a:solidFill>
                <a:srgbClr val="FFFFFF"/>
              </a:solidFill>
              <a:latin typeface="Roboto"/>
              <a:ea typeface="Roboto"/>
              <a:cs typeface="Roboto"/>
              <a:sym typeface="Roboto"/>
            </a:endParaRPr>
          </a:p>
        </p:txBody>
      </p:sp>
      <p:pic>
        <p:nvPicPr>
          <p:cNvPr id="146" name="Google Shape;146;p23"/>
          <p:cNvPicPr preferRelativeResize="0"/>
          <p:nvPr/>
        </p:nvPicPr>
        <p:blipFill>
          <a:blip r:embed="rId3">
            <a:alphaModFix/>
          </a:blip>
          <a:stretch>
            <a:fillRect/>
          </a:stretch>
        </p:blipFill>
        <p:spPr>
          <a:xfrm>
            <a:off x="3915250" y="500025"/>
            <a:ext cx="4574299" cy="37120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24"/>
          <p:cNvSpPr txBox="1">
            <a:spLocks noGrp="1"/>
          </p:cNvSpPr>
          <p:nvPr>
            <p:ph type="title"/>
          </p:nvPr>
        </p:nvSpPr>
        <p:spPr>
          <a:xfrm>
            <a:off x="187425" y="336575"/>
            <a:ext cx="3794700" cy="629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400"/>
              <a:t>Clustering - K means </a:t>
            </a:r>
            <a:endParaRPr sz="2400"/>
          </a:p>
        </p:txBody>
      </p:sp>
      <p:pic>
        <p:nvPicPr>
          <p:cNvPr id="152" name="Google Shape;152;p24"/>
          <p:cNvPicPr preferRelativeResize="0"/>
          <p:nvPr/>
        </p:nvPicPr>
        <p:blipFill>
          <a:blip r:embed="rId3">
            <a:alphaModFix/>
          </a:blip>
          <a:stretch>
            <a:fillRect/>
          </a:stretch>
        </p:blipFill>
        <p:spPr>
          <a:xfrm>
            <a:off x="4701350" y="336575"/>
            <a:ext cx="4228027" cy="3589901"/>
          </a:xfrm>
          <a:prstGeom prst="rect">
            <a:avLst/>
          </a:prstGeom>
          <a:noFill/>
          <a:ln>
            <a:noFill/>
          </a:ln>
        </p:spPr>
      </p:pic>
      <p:pic>
        <p:nvPicPr>
          <p:cNvPr id="153" name="Google Shape;153;p24"/>
          <p:cNvPicPr preferRelativeResize="0"/>
          <p:nvPr/>
        </p:nvPicPr>
        <p:blipFill>
          <a:blip r:embed="rId4">
            <a:alphaModFix/>
          </a:blip>
          <a:stretch>
            <a:fillRect/>
          </a:stretch>
        </p:blipFill>
        <p:spPr>
          <a:xfrm>
            <a:off x="138275" y="1393350"/>
            <a:ext cx="4433725" cy="3195925"/>
          </a:xfrm>
          <a:prstGeom prst="rect">
            <a:avLst/>
          </a:prstGeom>
          <a:noFill/>
          <a:ln>
            <a:noFill/>
          </a:ln>
        </p:spPr>
      </p:pic>
      <p:sp>
        <p:nvSpPr>
          <p:cNvPr id="154" name="Google Shape;154;p24"/>
          <p:cNvSpPr/>
          <p:nvPr/>
        </p:nvSpPr>
        <p:spPr>
          <a:xfrm>
            <a:off x="615275" y="2364350"/>
            <a:ext cx="304200" cy="235200"/>
          </a:xfrm>
          <a:prstGeom prst="rect">
            <a:avLst/>
          </a:prstGeom>
          <a:noFill/>
          <a:ln w="952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24"/>
          <p:cNvSpPr/>
          <p:nvPr/>
        </p:nvSpPr>
        <p:spPr>
          <a:xfrm>
            <a:off x="2288300" y="3657150"/>
            <a:ext cx="214200" cy="214200"/>
          </a:xfrm>
          <a:prstGeom prst="ellipse">
            <a:avLst/>
          </a:prstGeom>
          <a:noFill/>
          <a:ln w="952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6" name="Google Shape;156;p24"/>
          <p:cNvPicPr preferRelativeResize="0"/>
          <p:nvPr/>
        </p:nvPicPr>
        <p:blipFill>
          <a:blip r:embed="rId5">
            <a:alphaModFix/>
          </a:blip>
          <a:stretch>
            <a:fillRect/>
          </a:stretch>
        </p:blipFill>
        <p:spPr>
          <a:xfrm>
            <a:off x="5471075" y="4307026"/>
            <a:ext cx="3038475" cy="666750"/>
          </a:xfrm>
          <a:prstGeom prst="rect">
            <a:avLst/>
          </a:prstGeom>
          <a:noFill/>
          <a:ln>
            <a:noFill/>
          </a:ln>
        </p:spPr>
      </p:pic>
      <p:sp>
        <p:nvSpPr>
          <p:cNvPr id="157" name="Google Shape;157;p24"/>
          <p:cNvSpPr txBox="1"/>
          <p:nvPr/>
        </p:nvSpPr>
        <p:spPr>
          <a:xfrm>
            <a:off x="6083700" y="3950725"/>
            <a:ext cx="1700700" cy="23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9900"/>
                </a:solidFill>
                <a:latin typeface="Roboto"/>
                <a:ea typeface="Roboto"/>
                <a:cs typeface="Roboto"/>
                <a:sym typeface="Roboto"/>
              </a:rPr>
              <a:t>Cluster 3</a:t>
            </a:r>
            <a:endParaRPr>
              <a:solidFill>
                <a:srgbClr val="FF9900"/>
              </a:solidFill>
              <a:latin typeface="Roboto"/>
              <a:ea typeface="Roboto"/>
              <a:cs typeface="Roboto"/>
              <a:sym typeface="Roboto"/>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25"/>
          <p:cNvSpPr txBox="1">
            <a:spLocks noGrp="1"/>
          </p:cNvSpPr>
          <p:nvPr>
            <p:ph type="title" idx="4294967295"/>
          </p:nvPr>
        </p:nvSpPr>
        <p:spPr>
          <a:xfrm>
            <a:off x="0" y="0"/>
            <a:ext cx="4247700" cy="686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500"/>
              <a:t>Decision Trees seed(123)</a:t>
            </a:r>
            <a:endParaRPr sz="2500"/>
          </a:p>
        </p:txBody>
      </p:sp>
      <p:pic>
        <p:nvPicPr>
          <p:cNvPr id="163" name="Google Shape;163;p25"/>
          <p:cNvPicPr preferRelativeResize="0"/>
          <p:nvPr/>
        </p:nvPicPr>
        <p:blipFill>
          <a:blip r:embed="rId3">
            <a:alphaModFix/>
          </a:blip>
          <a:stretch>
            <a:fillRect/>
          </a:stretch>
        </p:blipFill>
        <p:spPr>
          <a:xfrm>
            <a:off x="4247675" y="0"/>
            <a:ext cx="4896334" cy="5143500"/>
          </a:xfrm>
          <a:prstGeom prst="rect">
            <a:avLst/>
          </a:prstGeom>
          <a:noFill/>
          <a:ln>
            <a:noFill/>
          </a:ln>
        </p:spPr>
      </p:pic>
      <p:sp>
        <p:nvSpPr>
          <p:cNvPr id="164" name="Google Shape;164;p25"/>
          <p:cNvSpPr txBox="1"/>
          <p:nvPr/>
        </p:nvSpPr>
        <p:spPr>
          <a:xfrm>
            <a:off x="0" y="686100"/>
            <a:ext cx="4247700" cy="1885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100">
                <a:solidFill>
                  <a:schemeClr val="dk1"/>
                </a:solidFill>
              </a:rPr>
              <a:t>The first tree used a seed of 123  and reflected a 21% chance of a significant burn area when the Relative Humidity less than 25. This tree first split at Temperature, then branched into DC, then Temperature and DMC.</a:t>
            </a:r>
            <a:endParaRPr sz="1100">
              <a:solidFill>
                <a:schemeClr val="dk1"/>
              </a:solidFill>
            </a:endParaRPr>
          </a:p>
          <a:p>
            <a:pPr marL="0" lvl="0" indent="0" algn="l" rtl="0">
              <a:lnSpc>
                <a:spcPct val="115000"/>
              </a:lnSpc>
              <a:spcBef>
                <a:spcPts val="0"/>
              </a:spcBef>
              <a:spcAft>
                <a:spcPts val="0"/>
              </a:spcAft>
              <a:buNone/>
            </a:pPr>
            <a:endParaRPr sz="1100">
              <a:solidFill>
                <a:schemeClr val="dk1"/>
              </a:solidFill>
            </a:endParaRPr>
          </a:p>
          <a:p>
            <a:pPr marL="0" lvl="0" indent="0" algn="l" rtl="0">
              <a:lnSpc>
                <a:spcPct val="115000"/>
              </a:lnSpc>
              <a:spcBef>
                <a:spcPts val="0"/>
              </a:spcBef>
              <a:spcAft>
                <a:spcPts val="0"/>
              </a:spcAft>
              <a:buNone/>
            </a:pPr>
            <a:r>
              <a:rPr lang="en" sz="1100">
                <a:solidFill>
                  <a:schemeClr val="dk1"/>
                </a:solidFill>
              </a:rPr>
              <a:t>Info Gain : </a:t>
            </a:r>
            <a:endParaRPr sz="1100">
              <a:solidFill>
                <a:schemeClr val="dk1"/>
              </a:solidFill>
            </a:endParaRPr>
          </a:p>
          <a:p>
            <a:pPr marL="0" lvl="0" indent="0" algn="l" rtl="0">
              <a:lnSpc>
                <a:spcPct val="115000"/>
              </a:lnSpc>
              <a:spcBef>
                <a:spcPts val="0"/>
              </a:spcBef>
              <a:spcAft>
                <a:spcPts val="0"/>
              </a:spcAft>
              <a:buNone/>
            </a:pPr>
            <a:endParaRPr sz="1100">
              <a:solidFill>
                <a:schemeClr val="dk1"/>
              </a:solidFill>
            </a:endParaRPr>
          </a:p>
          <a:p>
            <a:pPr marL="0" lvl="0" indent="0" algn="l" rtl="0">
              <a:lnSpc>
                <a:spcPct val="115000"/>
              </a:lnSpc>
              <a:spcBef>
                <a:spcPts val="0"/>
              </a:spcBef>
              <a:spcAft>
                <a:spcPts val="0"/>
              </a:spcAft>
              <a:buNone/>
            </a:pPr>
            <a:endParaRPr sz="1100">
              <a:solidFill>
                <a:schemeClr val="dk1"/>
              </a:solidFill>
            </a:endParaRPr>
          </a:p>
          <a:p>
            <a:pPr marL="0" lvl="0" indent="0" algn="l" rtl="0">
              <a:lnSpc>
                <a:spcPct val="115000"/>
              </a:lnSpc>
              <a:spcBef>
                <a:spcPts val="0"/>
              </a:spcBef>
              <a:spcAft>
                <a:spcPts val="0"/>
              </a:spcAft>
              <a:buNone/>
            </a:pPr>
            <a:endParaRPr sz="1100">
              <a:solidFill>
                <a:schemeClr val="dk1"/>
              </a:solidFill>
            </a:endParaRPr>
          </a:p>
          <a:p>
            <a:pPr marL="0" lvl="0" indent="0" algn="l" rtl="0">
              <a:lnSpc>
                <a:spcPct val="115000"/>
              </a:lnSpc>
              <a:spcBef>
                <a:spcPts val="0"/>
              </a:spcBef>
              <a:spcAft>
                <a:spcPts val="0"/>
              </a:spcAft>
              <a:buNone/>
            </a:pPr>
            <a:r>
              <a:rPr lang="en" sz="1100">
                <a:solidFill>
                  <a:schemeClr val="dk1"/>
                </a:solidFill>
              </a:rPr>
              <a:t>The accuracy for this model 51%.</a:t>
            </a:r>
            <a:endParaRPr sz="1100">
              <a:solidFill>
                <a:schemeClr val="dk1"/>
              </a:solidFill>
            </a:endParaRPr>
          </a:p>
        </p:txBody>
      </p:sp>
      <p:pic>
        <p:nvPicPr>
          <p:cNvPr id="165" name="Google Shape;165;p25"/>
          <p:cNvPicPr preferRelativeResize="0"/>
          <p:nvPr/>
        </p:nvPicPr>
        <p:blipFill>
          <a:blip r:embed="rId4">
            <a:alphaModFix/>
          </a:blip>
          <a:stretch>
            <a:fillRect/>
          </a:stretch>
        </p:blipFill>
        <p:spPr>
          <a:xfrm>
            <a:off x="0" y="2734125"/>
            <a:ext cx="2902750" cy="2409375"/>
          </a:xfrm>
          <a:prstGeom prst="rect">
            <a:avLst/>
          </a:prstGeom>
          <a:noFill/>
          <a:ln>
            <a:noFill/>
          </a:ln>
        </p:spPr>
      </p:pic>
      <p:pic>
        <p:nvPicPr>
          <p:cNvPr id="166" name="Google Shape;166;p25"/>
          <p:cNvPicPr preferRelativeResize="0"/>
          <p:nvPr/>
        </p:nvPicPr>
        <p:blipFill rotWithShape="1">
          <a:blip r:embed="rId5">
            <a:alphaModFix/>
          </a:blip>
          <a:srcRect t="87758" r="46452" b="6602"/>
          <a:stretch/>
        </p:blipFill>
        <p:spPr>
          <a:xfrm>
            <a:off x="49525" y="1945525"/>
            <a:ext cx="4896326" cy="29007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26"/>
          <p:cNvSpPr txBox="1">
            <a:spLocks noGrp="1"/>
          </p:cNvSpPr>
          <p:nvPr>
            <p:ph type="title" idx="4294967295"/>
          </p:nvPr>
        </p:nvSpPr>
        <p:spPr>
          <a:xfrm>
            <a:off x="0" y="0"/>
            <a:ext cx="4247700" cy="686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500"/>
              <a:t>Decision Trees seed(1016)</a:t>
            </a:r>
            <a:endParaRPr sz="2500"/>
          </a:p>
        </p:txBody>
      </p:sp>
      <p:sp>
        <p:nvSpPr>
          <p:cNvPr id="172" name="Google Shape;172;p26"/>
          <p:cNvSpPr txBox="1"/>
          <p:nvPr/>
        </p:nvSpPr>
        <p:spPr>
          <a:xfrm>
            <a:off x="0" y="686100"/>
            <a:ext cx="4247700" cy="1885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100">
                <a:solidFill>
                  <a:srgbClr val="FFFFFF"/>
                </a:solidFill>
              </a:rPr>
              <a:t>The second model generated used a seed of 1016  and reflected a 25% chance of a significant burn area when the Relative Humidity less than 28. This tree first split at DMC, then branched into Temperature and ISI.</a:t>
            </a:r>
            <a:endParaRPr sz="1100">
              <a:solidFill>
                <a:srgbClr val="FFFFFF"/>
              </a:solidFill>
            </a:endParaRPr>
          </a:p>
          <a:p>
            <a:pPr marL="0" lvl="0" indent="0" algn="l" rtl="0">
              <a:lnSpc>
                <a:spcPct val="115000"/>
              </a:lnSpc>
              <a:spcBef>
                <a:spcPts val="0"/>
              </a:spcBef>
              <a:spcAft>
                <a:spcPts val="0"/>
              </a:spcAft>
              <a:buNone/>
            </a:pPr>
            <a:endParaRPr sz="1100">
              <a:solidFill>
                <a:schemeClr val="dk1"/>
              </a:solidFill>
            </a:endParaRPr>
          </a:p>
          <a:p>
            <a:pPr marL="0" lvl="0" indent="0" algn="l" rtl="0">
              <a:lnSpc>
                <a:spcPct val="115000"/>
              </a:lnSpc>
              <a:spcBef>
                <a:spcPts val="0"/>
              </a:spcBef>
              <a:spcAft>
                <a:spcPts val="0"/>
              </a:spcAft>
              <a:buNone/>
            </a:pPr>
            <a:r>
              <a:rPr lang="en" sz="1100">
                <a:solidFill>
                  <a:schemeClr val="dk1"/>
                </a:solidFill>
              </a:rPr>
              <a:t>INFO GAIN:</a:t>
            </a:r>
            <a:endParaRPr sz="1100">
              <a:solidFill>
                <a:schemeClr val="dk1"/>
              </a:solidFill>
            </a:endParaRPr>
          </a:p>
          <a:p>
            <a:pPr marL="0" lvl="0" indent="0" algn="l" rtl="0">
              <a:lnSpc>
                <a:spcPct val="115000"/>
              </a:lnSpc>
              <a:spcBef>
                <a:spcPts val="0"/>
              </a:spcBef>
              <a:spcAft>
                <a:spcPts val="0"/>
              </a:spcAft>
              <a:buNone/>
            </a:pPr>
            <a:endParaRPr sz="1100">
              <a:solidFill>
                <a:schemeClr val="dk1"/>
              </a:solidFill>
            </a:endParaRPr>
          </a:p>
          <a:p>
            <a:pPr marL="0" lvl="0" indent="0" algn="l" rtl="0">
              <a:lnSpc>
                <a:spcPct val="115000"/>
              </a:lnSpc>
              <a:spcBef>
                <a:spcPts val="0"/>
              </a:spcBef>
              <a:spcAft>
                <a:spcPts val="0"/>
              </a:spcAft>
              <a:buNone/>
            </a:pPr>
            <a:endParaRPr sz="1100">
              <a:solidFill>
                <a:schemeClr val="dk1"/>
              </a:solidFill>
            </a:endParaRPr>
          </a:p>
          <a:p>
            <a:pPr marL="0" lvl="0" indent="0" algn="l" rtl="0">
              <a:lnSpc>
                <a:spcPct val="115000"/>
              </a:lnSpc>
              <a:spcBef>
                <a:spcPts val="0"/>
              </a:spcBef>
              <a:spcAft>
                <a:spcPts val="0"/>
              </a:spcAft>
              <a:buNone/>
            </a:pPr>
            <a:endParaRPr sz="1100">
              <a:solidFill>
                <a:schemeClr val="dk1"/>
              </a:solidFill>
            </a:endParaRPr>
          </a:p>
          <a:p>
            <a:pPr marL="0" lvl="0" indent="0" algn="l" rtl="0">
              <a:lnSpc>
                <a:spcPct val="115000"/>
              </a:lnSpc>
              <a:spcBef>
                <a:spcPts val="0"/>
              </a:spcBef>
              <a:spcAft>
                <a:spcPts val="0"/>
              </a:spcAft>
              <a:buNone/>
            </a:pPr>
            <a:endParaRPr sz="1100">
              <a:solidFill>
                <a:schemeClr val="dk1"/>
              </a:solidFill>
            </a:endParaRPr>
          </a:p>
          <a:p>
            <a:pPr marL="0" lvl="0" indent="0" algn="l" rtl="0">
              <a:lnSpc>
                <a:spcPct val="115000"/>
              </a:lnSpc>
              <a:spcBef>
                <a:spcPts val="0"/>
              </a:spcBef>
              <a:spcAft>
                <a:spcPts val="0"/>
              </a:spcAft>
              <a:buNone/>
            </a:pPr>
            <a:endParaRPr sz="1100">
              <a:solidFill>
                <a:schemeClr val="dk1"/>
              </a:solidFill>
            </a:endParaRPr>
          </a:p>
          <a:p>
            <a:pPr marL="0" lvl="0" indent="0" algn="l" rtl="0">
              <a:lnSpc>
                <a:spcPct val="115000"/>
              </a:lnSpc>
              <a:spcBef>
                <a:spcPts val="0"/>
              </a:spcBef>
              <a:spcAft>
                <a:spcPts val="0"/>
              </a:spcAft>
              <a:buNone/>
            </a:pPr>
            <a:r>
              <a:rPr lang="en" sz="1100">
                <a:solidFill>
                  <a:schemeClr val="dk1"/>
                </a:solidFill>
              </a:rPr>
              <a:t>The accuracy for this model is 52%</a:t>
            </a:r>
            <a:endParaRPr sz="1100">
              <a:solidFill>
                <a:schemeClr val="dk1"/>
              </a:solidFill>
            </a:endParaRPr>
          </a:p>
        </p:txBody>
      </p:sp>
      <p:pic>
        <p:nvPicPr>
          <p:cNvPr id="173" name="Google Shape;173;p26"/>
          <p:cNvPicPr preferRelativeResize="0"/>
          <p:nvPr/>
        </p:nvPicPr>
        <p:blipFill>
          <a:blip r:embed="rId3">
            <a:alphaModFix/>
          </a:blip>
          <a:stretch>
            <a:fillRect/>
          </a:stretch>
        </p:blipFill>
        <p:spPr>
          <a:xfrm>
            <a:off x="4247680" y="0"/>
            <a:ext cx="4896321" cy="5143500"/>
          </a:xfrm>
          <a:prstGeom prst="rect">
            <a:avLst/>
          </a:prstGeom>
          <a:noFill/>
          <a:ln>
            <a:noFill/>
          </a:ln>
        </p:spPr>
      </p:pic>
      <p:pic>
        <p:nvPicPr>
          <p:cNvPr id="174" name="Google Shape;174;p26"/>
          <p:cNvPicPr preferRelativeResize="0"/>
          <p:nvPr/>
        </p:nvPicPr>
        <p:blipFill>
          <a:blip r:embed="rId4">
            <a:alphaModFix/>
          </a:blip>
          <a:stretch>
            <a:fillRect/>
          </a:stretch>
        </p:blipFill>
        <p:spPr>
          <a:xfrm>
            <a:off x="0" y="3159425"/>
            <a:ext cx="2880850" cy="1984075"/>
          </a:xfrm>
          <a:prstGeom prst="rect">
            <a:avLst/>
          </a:prstGeom>
          <a:noFill/>
          <a:ln>
            <a:noFill/>
          </a:ln>
        </p:spPr>
      </p:pic>
      <p:pic>
        <p:nvPicPr>
          <p:cNvPr id="175" name="Google Shape;175;p26"/>
          <p:cNvPicPr preferRelativeResize="0"/>
          <p:nvPr/>
        </p:nvPicPr>
        <p:blipFill rotWithShape="1">
          <a:blip r:embed="rId5">
            <a:alphaModFix/>
          </a:blip>
          <a:srcRect t="87345" r="45607" b="6327"/>
          <a:stretch/>
        </p:blipFill>
        <p:spPr>
          <a:xfrm>
            <a:off x="42450" y="2030525"/>
            <a:ext cx="4973702" cy="3254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27"/>
          <p:cNvSpPr txBox="1">
            <a:spLocks noGrp="1"/>
          </p:cNvSpPr>
          <p:nvPr>
            <p:ph type="title" idx="4294967295"/>
          </p:nvPr>
        </p:nvSpPr>
        <p:spPr>
          <a:xfrm>
            <a:off x="0" y="0"/>
            <a:ext cx="4247700" cy="686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500"/>
              <a:t>Decision Trees seed(69)</a:t>
            </a:r>
            <a:endParaRPr sz="2500"/>
          </a:p>
        </p:txBody>
      </p:sp>
      <p:sp>
        <p:nvSpPr>
          <p:cNvPr id="181" name="Google Shape;181;p27"/>
          <p:cNvSpPr txBox="1"/>
          <p:nvPr/>
        </p:nvSpPr>
        <p:spPr>
          <a:xfrm>
            <a:off x="0" y="686100"/>
            <a:ext cx="4247700" cy="1885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100">
                <a:solidFill>
                  <a:srgbClr val="FFFFFF"/>
                </a:solidFill>
              </a:rPr>
              <a:t>Finally, the third tree used a seed of 69  and reflected a 17% chance of a significant burn area when the FFMC was greater than or equal to 92. This tree first split at temperature, then branched into wind speeds and relative humidity.</a:t>
            </a:r>
            <a:endParaRPr sz="1100">
              <a:solidFill>
                <a:srgbClr val="FFFFFF"/>
              </a:solidFill>
            </a:endParaRPr>
          </a:p>
          <a:p>
            <a:pPr marL="0" lvl="0" indent="0" algn="l" rtl="0">
              <a:lnSpc>
                <a:spcPct val="115000"/>
              </a:lnSpc>
              <a:spcBef>
                <a:spcPts val="0"/>
              </a:spcBef>
              <a:spcAft>
                <a:spcPts val="0"/>
              </a:spcAft>
              <a:buNone/>
            </a:pPr>
            <a:endParaRPr sz="1100">
              <a:solidFill>
                <a:schemeClr val="dk1"/>
              </a:solidFill>
            </a:endParaRPr>
          </a:p>
          <a:p>
            <a:pPr marL="0" lvl="0" indent="0" algn="l" rtl="0">
              <a:lnSpc>
                <a:spcPct val="115000"/>
              </a:lnSpc>
              <a:spcBef>
                <a:spcPts val="0"/>
              </a:spcBef>
              <a:spcAft>
                <a:spcPts val="0"/>
              </a:spcAft>
              <a:buNone/>
            </a:pPr>
            <a:r>
              <a:rPr lang="en" sz="1100">
                <a:solidFill>
                  <a:schemeClr val="dk1"/>
                </a:solidFill>
              </a:rPr>
              <a:t>INFO GAIN :</a:t>
            </a:r>
            <a:endParaRPr sz="1100">
              <a:solidFill>
                <a:schemeClr val="dk1"/>
              </a:solidFill>
            </a:endParaRPr>
          </a:p>
          <a:p>
            <a:pPr marL="0" lvl="0" indent="0" algn="l" rtl="0">
              <a:lnSpc>
                <a:spcPct val="115000"/>
              </a:lnSpc>
              <a:spcBef>
                <a:spcPts val="0"/>
              </a:spcBef>
              <a:spcAft>
                <a:spcPts val="0"/>
              </a:spcAft>
              <a:buNone/>
            </a:pPr>
            <a:endParaRPr sz="1100">
              <a:solidFill>
                <a:schemeClr val="dk1"/>
              </a:solidFill>
            </a:endParaRPr>
          </a:p>
          <a:p>
            <a:pPr marL="0" lvl="0" indent="0" algn="l" rtl="0">
              <a:lnSpc>
                <a:spcPct val="115000"/>
              </a:lnSpc>
              <a:spcBef>
                <a:spcPts val="0"/>
              </a:spcBef>
              <a:spcAft>
                <a:spcPts val="0"/>
              </a:spcAft>
              <a:buNone/>
            </a:pPr>
            <a:endParaRPr sz="1100">
              <a:solidFill>
                <a:schemeClr val="dk1"/>
              </a:solidFill>
            </a:endParaRPr>
          </a:p>
          <a:p>
            <a:pPr marL="0" lvl="0" indent="0" algn="l" rtl="0">
              <a:lnSpc>
                <a:spcPct val="115000"/>
              </a:lnSpc>
              <a:spcBef>
                <a:spcPts val="0"/>
              </a:spcBef>
              <a:spcAft>
                <a:spcPts val="0"/>
              </a:spcAft>
              <a:buNone/>
            </a:pPr>
            <a:r>
              <a:rPr lang="en" sz="1100">
                <a:solidFill>
                  <a:schemeClr val="dk1"/>
                </a:solidFill>
              </a:rPr>
              <a:t> </a:t>
            </a:r>
            <a:endParaRPr sz="1100">
              <a:solidFill>
                <a:schemeClr val="dk1"/>
              </a:solidFill>
            </a:endParaRPr>
          </a:p>
          <a:p>
            <a:pPr marL="0" lvl="0" indent="0" algn="l" rtl="0">
              <a:lnSpc>
                <a:spcPct val="115000"/>
              </a:lnSpc>
              <a:spcBef>
                <a:spcPts val="0"/>
              </a:spcBef>
              <a:spcAft>
                <a:spcPts val="0"/>
              </a:spcAft>
              <a:buNone/>
            </a:pPr>
            <a:r>
              <a:rPr lang="en" sz="1100">
                <a:solidFill>
                  <a:schemeClr val="dk1"/>
                </a:solidFill>
              </a:rPr>
              <a:t>The accuracy for this model is 53%.</a:t>
            </a:r>
            <a:endParaRPr sz="1100">
              <a:solidFill>
                <a:schemeClr val="dk1"/>
              </a:solidFill>
            </a:endParaRPr>
          </a:p>
        </p:txBody>
      </p:sp>
      <p:pic>
        <p:nvPicPr>
          <p:cNvPr id="182" name="Google Shape;182;p27"/>
          <p:cNvPicPr preferRelativeResize="0"/>
          <p:nvPr/>
        </p:nvPicPr>
        <p:blipFill>
          <a:blip r:embed="rId3">
            <a:alphaModFix/>
          </a:blip>
          <a:stretch>
            <a:fillRect/>
          </a:stretch>
        </p:blipFill>
        <p:spPr>
          <a:xfrm>
            <a:off x="4247670" y="3"/>
            <a:ext cx="4896329" cy="5143500"/>
          </a:xfrm>
          <a:prstGeom prst="rect">
            <a:avLst/>
          </a:prstGeom>
          <a:noFill/>
          <a:ln>
            <a:noFill/>
          </a:ln>
        </p:spPr>
      </p:pic>
      <p:pic>
        <p:nvPicPr>
          <p:cNvPr id="183" name="Google Shape;183;p27"/>
          <p:cNvPicPr preferRelativeResize="0"/>
          <p:nvPr/>
        </p:nvPicPr>
        <p:blipFill>
          <a:blip r:embed="rId4">
            <a:alphaModFix/>
          </a:blip>
          <a:stretch>
            <a:fillRect/>
          </a:stretch>
        </p:blipFill>
        <p:spPr>
          <a:xfrm>
            <a:off x="0" y="2771450"/>
            <a:ext cx="2871975" cy="2372050"/>
          </a:xfrm>
          <a:prstGeom prst="rect">
            <a:avLst/>
          </a:prstGeom>
          <a:noFill/>
          <a:ln>
            <a:noFill/>
          </a:ln>
        </p:spPr>
      </p:pic>
      <p:pic>
        <p:nvPicPr>
          <p:cNvPr id="184" name="Google Shape;184;p27"/>
          <p:cNvPicPr preferRelativeResize="0"/>
          <p:nvPr/>
        </p:nvPicPr>
        <p:blipFill rotWithShape="1">
          <a:blip r:embed="rId5">
            <a:alphaModFix/>
          </a:blip>
          <a:srcRect t="87620" r="45992" b="6052"/>
          <a:stretch/>
        </p:blipFill>
        <p:spPr>
          <a:xfrm>
            <a:off x="70750" y="2002225"/>
            <a:ext cx="4938326" cy="3254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28"/>
          <p:cNvSpPr txBox="1"/>
          <p:nvPr/>
        </p:nvSpPr>
        <p:spPr>
          <a:xfrm>
            <a:off x="424500" y="580150"/>
            <a:ext cx="4075200" cy="475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rgbClr val="FFFFFF"/>
                </a:solidFill>
                <a:latin typeface="Roboto"/>
                <a:ea typeface="Roboto"/>
                <a:cs typeface="Roboto"/>
                <a:sym typeface="Roboto"/>
              </a:rPr>
              <a:t>Random Forest </a:t>
            </a:r>
            <a:endParaRPr sz="2400">
              <a:solidFill>
                <a:srgbClr val="FFFFFF"/>
              </a:solidFill>
              <a:latin typeface="Roboto"/>
              <a:ea typeface="Roboto"/>
              <a:cs typeface="Roboto"/>
              <a:sym typeface="Roboto"/>
            </a:endParaRPr>
          </a:p>
        </p:txBody>
      </p:sp>
      <p:pic>
        <p:nvPicPr>
          <p:cNvPr id="190" name="Google Shape;190;p28"/>
          <p:cNvPicPr preferRelativeResize="0"/>
          <p:nvPr/>
        </p:nvPicPr>
        <p:blipFill>
          <a:blip r:embed="rId3">
            <a:alphaModFix/>
          </a:blip>
          <a:stretch>
            <a:fillRect/>
          </a:stretch>
        </p:blipFill>
        <p:spPr>
          <a:xfrm>
            <a:off x="552800" y="1186825"/>
            <a:ext cx="2442261" cy="1823474"/>
          </a:xfrm>
          <a:prstGeom prst="rect">
            <a:avLst/>
          </a:prstGeom>
          <a:noFill/>
          <a:ln>
            <a:noFill/>
          </a:ln>
        </p:spPr>
      </p:pic>
      <p:sp>
        <p:nvSpPr>
          <p:cNvPr id="191" name="Google Shape;191;p28"/>
          <p:cNvSpPr txBox="1"/>
          <p:nvPr/>
        </p:nvSpPr>
        <p:spPr>
          <a:xfrm>
            <a:off x="4308650" y="1186834"/>
            <a:ext cx="4110600" cy="2357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rgbClr val="FFFFFF"/>
                </a:solidFill>
                <a:latin typeface="Roboto"/>
                <a:ea typeface="Roboto"/>
                <a:cs typeface="Roboto"/>
                <a:sym typeface="Roboto"/>
              </a:rPr>
              <a:t>Number of trees : 400</a:t>
            </a:r>
            <a:endParaRPr sz="1800">
              <a:solidFill>
                <a:srgbClr val="FFFFFF"/>
              </a:solidFill>
              <a:latin typeface="Roboto"/>
              <a:ea typeface="Roboto"/>
              <a:cs typeface="Roboto"/>
              <a:sym typeface="Roboto"/>
            </a:endParaRPr>
          </a:p>
          <a:p>
            <a:pPr marL="0" lvl="0" indent="0" algn="l" rtl="0">
              <a:spcBef>
                <a:spcPts val="0"/>
              </a:spcBef>
              <a:spcAft>
                <a:spcPts val="0"/>
              </a:spcAft>
              <a:buNone/>
            </a:pPr>
            <a:r>
              <a:rPr lang="en" sz="1800">
                <a:solidFill>
                  <a:srgbClr val="FFFFFF"/>
                </a:solidFill>
                <a:latin typeface="Roboto"/>
                <a:ea typeface="Roboto"/>
                <a:cs typeface="Roboto"/>
                <a:sym typeface="Roboto"/>
              </a:rPr>
              <a:t>Accurate : 55% </a:t>
            </a:r>
            <a:endParaRPr sz="1800">
              <a:solidFill>
                <a:srgbClr val="FFFFFF"/>
              </a:solidFill>
              <a:latin typeface="Roboto"/>
              <a:ea typeface="Roboto"/>
              <a:cs typeface="Roboto"/>
              <a:sym typeface="Roboto"/>
            </a:endParaRPr>
          </a:p>
          <a:p>
            <a:pPr marL="0" lvl="0" indent="0" algn="l" rtl="0">
              <a:spcBef>
                <a:spcPts val="0"/>
              </a:spcBef>
              <a:spcAft>
                <a:spcPts val="0"/>
              </a:spcAft>
              <a:buNone/>
            </a:pPr>
            <a:r>
              <a:rPr lang="en" sz="1800">
                <a:solidFill>
                  <a:srgbClr val="FFFFFF"/>
                </a:solidFill>
                <a:latin typeface="Roboto"/>
                <a:ea typeface="Roboto"/>
                <a:cs typeface="Roboto"/>
                <a:sym typeface="Roboto"/>
              </a:rPr>
              <a:t>False Negative : 49 % </a:t>
            </a:r>
            <a:endParaRPr sz="1800">
              <a:solidFill>
                <a:srgbClr val="FFFFFF"/>
              </a:solidFill>
              <a:latin typeface="Roboto"/>
              <a:ea typeface="Roboto"/>
              <a:cs typeface="Roboto"/>
              <a:sym typeface="Roboto"/>
            </a:endParaRPr>
          </a:p>
          <a:p>
            <a:pPr marL="0" lvl="0" indent="0" algn="l" rtl="0">
              <a:spcBef>
                <a:spcPts val="0"/>
              </a:spcBef>
              <a:spcAft>
                <a:spcPts val="0"/>
              </a:spcAft>
              <a:buNone/>
            </a:pPr>
            <a:r>
              <a:rPr lang="en" sz="1800">
                <a:solidFill>
                  <a:srgbClr val="FFFFFF"/>
                </a:solidFill>
                <a:latin typeface="Roboto"/>
                <a:ea typeface="Roboto"/>
                <a:cs typeface="Roboto"/>
                <a:sym typeface="Roboto"/>
              </a:rPr>
              <a:t>Out Of Bag Error : 38%</a:t>
            </a:r>
            <a:endParaRPr sz="1800">
              <a:solidFill>
                <a:srgbClr val="FFFFFF"/>
              </a:solidFill>
              <a:latin typeface="Roboto"/>
              <a:ea typeface="Roboto"/>
              <a:cs typeface="Roboto"/>
              <a:sym typeface="Roboto"/>
            </a:endParaRPr>
          </a:p>
          <a:p>
            <a:pPr marL="0" lvl="0" indent="0" algn="l" rtl="0">
              <a:spcBef>
                <a:spcPts val="0"/>
              </a:spcBef>
              <a:spcAft>
                <a:spcPts val="0"/>
              </a:spcAft>
              <a:buNone/>
            </a:pPr>
            <a:r>
              <a:rPr lang="en" sz="1800">
                <a:solidFill>
                  <a:srgbClr val="FFFFFF"/>
                </a:solidFill>
                <a:latin typeface="Roboto"/>
                <a:ea typeface="Roboto"/>
                <a:cs typeface="Roboto"/>
                <a:sym typeface="Roboto"/>
              </a:rPr>
              <a:t>Number of splits tried : 6</a:t>
            </a:r>
            <a:endParaRPr sz="1800">
              <a:solidFill>
                <a:srgbClr val="FFFFFF"/>
              </a:solidFill>
              <a:latin typeface="Roboto"/>
              <a:ea typeface="Roboto"/>
              <a:cs typeface="Roboto"/>
              <a:sym typeface="Roboto"/>
            </a:endParaRPr>
          </a:p>
          <a:p>
            <a:pPr marL="0" lvl="0" indent="0" algn="l" rtl="0">
              <a:spcBef>
                <a:spcPts val="0"/>
              </a:spcBef>
              <a:spcAft>
                <a:spcPts val="0"/>
              </a:spcAft>
              <a:buNone/>
            </a:pPr>
            <a:endParaRPr sz="1800">
              <a:solidFill>
                <a:srgbClr val="FFFFFF"/>
              </a:solidFill>
              <a:latin typeface="Roboto"/>
              <a:ea typeface="Roboto"/>
              <a:cs typeface="Roboto"/>
              <a:sym typeface="Roboto"/>
            </a:endParaRPr>
          </a:p>
          <a:p>
            <a:pPr marL="0" lvl="0" indent="0" algn="l" rtl="0">
              <a:spcBef>
                <a:spcPts val="0"/>
              </a:spcBef>
              <a:spcAft>
                <a:spcPts val="0"/>
              </a:spcAft>
              <a:buNone/>
            </a:pPr>
            <a:endParaRPr sz="1800">
              <a:solidFill>
                <a:srgbClr val="FFFFFF"/>
              </a:solidFill>
              <a:latin typeface="Roboto"/>
              <a:ea typeface="Roboto"/>
              <a:cs typeface="Roboto"/>
              <a:sym typeface="Roboto"/>
            </a:endParaRPr>
          </a:p>
          <a:p>
            <a:pPr marL="0" lvl="0" indent="0" algn="l" rtl="0">
              <a:spcBef>
                <a:spcPts val="0"/>
              </a:spcBef>
              <a:spcAft>
                <a:spcPts val="0"/>
              </a:spcAft>
              <a:buNone/>
            </a:pPr>
            <a:r>
              <a:rPr lang="en" sz="1800">
                <a:solidFill>
                  <a:srgbClr val="FFFFFF"/>
                </a:solidFill>
                <a:latin typeface="Roboto"/>
                <a:ea typeface="Roboto"/>
                <a:cs typeface="Roboto"/>
                <a:sym typeface="Roboto"/>
              </a:rPr>
              <a:t>		Information gain:</a:t>
            </a:r>
            <a:endParaRPr sz="1800">
              <a:solidFill>
                <a:srgbClr val="FFFFFF"/>
              </a:solidFill>
              <a:latin typeface="Roboto"/>
              <a:ea typeface="Roboto"/>
              <a:cs typeface="Roboto"/>
              <a:sym typeface="Roboto"/>
            </a:endParaRPr>
          </a:p>
        </p:txBody>
      </p:sp>
      <p:pic>
        <p:nvPicPr>
          <p:cNvPr id="192" name="Google Shape;192;p28"/>
          <p:cNvPicPr preferRelativeResize="0"/>
          <p:nvPr/>
        </p:nvPicPr>
        <p:blipFill rotWithShape="1">
          <a:blip r:embed="rId4">
            <a:alphaModFix/>
          </a:blip>
          <a:srcRect l="4642" t="28184" r="81364" b="58447"/>
          <a:stretch/>
        </p:blipFill>
        <p:spPr>
          <a:xfrm>
            <a:off x="552800" y="3122100"/>
            <a:ext cx="3340402" cy="1795000"/>
          </a:xfrm>
          <a:prstGeom prst="rect">
            <a:avLst/>
          </a:prstGeom>
          <a:noFill/>
          <a:ln>
            <a:noFill/>
          </a:ln>
        </p:spPr>
      </p:pic>
      <p:pic>
        <p:nvPicPr>
          <p:cNvPr id="193" name="Google Shape;193;p28"/>
          <p:cNvPicPr preferRelativeResize="0"/>
          <p:nvPr/>
        </p:nvPicPr>
        <p:blipFill rotWithShape="1">
          <a:blip r:embed="rId5">
            <a:alphaModFix/>
          </a:blip>
          <a:srcRect t="85950" r="59068" b="10550"/>
          <a:stretch/>
        </p:blipFill>
        <p:spPr>
          <a:xfrm>
            <a:off x="4220625" y="3815451"/>
            <a:ext cx="4414027" cy="4755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29"/>
          <p:cNvSpPr txBox="1"/>
          <p:nvPr/>
        </p:nvSpPr>
        <p:spPr>
          <a:xfrm>
            <a:off x="650900" y="488175"/>
            <a:ext cx="4075200" cy="475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rgbClr val="FFFFFF"/>
                </a:solidFill>
                <a:latin typeface="Roboto"/>
                <a:ea typeface="Roboto"/>
                <a:cs typeface="Roboto"/>
                <a:sym typeface="Roboto"/>
              </a:rPr>
              <a:t>Logistic Regression</a:t>
            </a:r>
            <a:r>
              <a:rPr lang="en" sz="2400">
                <a:solidFill>
                  <a:srgbClr val="FFFFFF"/>
                </a:solidFill>
                <a:latin typeface="Roboto"/>
                <a:ea typeface="Roboto"/>
                <a:cs typeface="Roboto"/>
                <a:sym typeface="Roboto"/>
              </a:rPr>
              <a:t>:</a:t>
            </a:r>
            <a:r>
              <a:rPr lang="en" sz="1800">
                <a:solidFill>
                  <a:srgbClr val="FFFFFF"/>
                </a:solidFill>
                <a:latin typeface="Roboto"/>
                <a:ea typeface="Roboto"/>
                <a:cs typeface="Roboto"/>
                <a:sym typeface="Roboto"/>
              </a:rPr>
              <a:t>  Logit</a:t>
            </a:r>
            <a:endParaRPr sz="1800">
              <a:solidFill>
                <a:srgbClr val="FFFFFF"/>
              </a:solidFill>
              <a:latin typeface="Roboto"/>
              <a:ea typeface="Roboto"/>
              <a:cs typeface="Roboto"/>
              <a:sym typeface="Roboto"/>
            </a:endParaRPr>
          </a:p>
        </p:txBody>
      </p:sp>
      <p:pic>
        <p:nvPicPr>
          <p:cNvPr id="199" name="Google Shape;199;p29"/>
          <p:cNvPicPr preferRelativeResize="0"/>
          <p:nvPr/>
        </p:nvPicPr>
        <p:blipFill rotWithShape="1">
          <a:blip r:embed="rId3">
            <a:alphaModFix/>
          </a:blip>
          <a:srcRect t="69788" r="71607" b="4104"/>
          <a:stretch/>
        </p:blipFill>
        <p:spPr>
          <a:xfrm>
            <a:off x="650912" y="1075399"/>
            <a:ext cx="3446798" cy="1782875"/>
          </a:xfrm>
          <a:prstGeom prst="rect">
            <a:avLst/>
          </a:prstGeom>
          <a:noFill/>
          <a:ln>
            <a:noFill/>
          </a:ln>
        </p:spPr>
      </p:pic>
      <p:sp>
        <p:nvSpPr>
          <p:cNvPr id="200" name="Google Shape;200;p29"/>
          <p:cNvSpPr txBox="1"/>
          <p:nvPr/>
        </p:nvSpPr>
        <p:spPr>
          <a:xfrm>
            <a:off x="4853425" y="1075400"/>
            <a:ext cx="3756900" cy="32655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Clr>
                <a:srgbClr val="FFFFFF"/>
              </a:buClr>
              <a:buSzPts val="1400"/>
              <a:buFont typeface="Roboto"/>
              <a:buChar char="●"/>
            </a:pPr>
            <a:r>
              <a:rPr lang="en">
                <a:solidFill>
                  <a:srgbClr val="FFFFFF"/>
                </a:solidFill>
                <a:latin typeface="Roboto"/>
                <a:ea typeface="Roboto"/>
                <a:cs typeface="Roboto"/>
                <a:sym typeface="Roboto"/>
              </a:rPr>
              <a:t>None of our variables seem to be statistically significant </a:t>
            </a:r>
            <a:endParaRPr>
              <a:solidFill>
                <a:srgbClr val="FFFFFF"/>
              </a:solidFill>
              <a:latin typeface="Roboto"/>
              <a:ea typeface="Roboto"/>
              <a:cs typeface="Roboto"/>
              <a:sym typeface="Roboto"/>
            </a:endParaRPr>
          </a:p>
          <a:p>
            <a:pPr marL="457200" lvl="0" indent="-317500" algn="l" rtl="0">
              <a:spcBef>
                <a:spcPts val="0"/>
              </a:spcBef>
              <a:spcAft>
                <a:spcPts val="0"/>
              </a:spcAft>
              <a:buClr>
                <a:srgbClr val="FFFFFF"/>
              </a:buClr>
              <a:buSzPts val="1400"/>
              <a:buFont typeface="Roboto"/>
              <a:buChar char="●"/>
            </a:pPr>
            <a:r>
              <a:rPr lang="en">
                <a:solidFill>
                  <a:srgbClr val="FFFFFF"/>
                </a:solidFill>
                <a:latin typeface="Roboto"/>
                <a:ea typeface="Roboto"/>
                <a:cs typeface="Roboto"/>
                <a:sym typeface="Roboto"/>
              </a:rPr>
              <a:t>Using this in conjunction with our other findings is difficult </a:t>
            </a:r>
            <a:endParaRPr>
              <a:solidFill>
                <a:srgbClr val="FFFFFF"/>
              </a:solidFill>
              <a:latin typeface="Roboto"/>
              <a:ea typeface="Roboto"/>
              <a:cs typeface="Roboto"/>
              <a:sym typeface="Roboto"/>
            </a:endParaRPr>
          </a:p>
          <a:p>
            <a:pPr marL="914400" lvl="1" indent="-317500" algn="l" rtl="0">
              <a:spcBef>
                <a:spcPts val="0"/>
              </a:spcBef>
              <a:spcAft>
                <a:spcPts val="0"/>
              </a:spcAft>
              <a:buClr>
                <a:srgbClr val="FFFFFF"/>
              </a:buClr>
              <a:buSzPts val="1400"/>
              <a:buFont typeface="Roboto"/>
              <a:buChar char="○"/>
            </a:pPr>
            <a:r>
              <a:rPr lang="en">
                <a:solidFill>
                  <a:srgbClr val="FFFFFF"/>
                </a:solidFill>
                <a:latin typeface="Roboto"/>
                <a:ea typeface="Roboto"/>
                <a:cs typeface="Roboto"/>
                <a:sym typeface="Roboto"/>
              </a:rPr>
              <a:t>Variable significance does not coincide with decision tree and naive bayes findings</a:t>
            </a:r>
            <a:endParaRPr>
              <a:solidFill>
                <a:srgbClr val="FFFFFF"/>
              </a:solidFill>
              <a:latin typeface="Roboto"/>
              <a:ea typeface="Roboto"/>
              <a:cs typeface="Roboto"/>
              <a:sym typeface="Roboto"/>
            </a:endParaRPr>
          </a:p>
          <a:p>
            <a:pPr marL="914400" lvl="0" indent="0" algn="l" rtl="0">
              <a:spcBef>
                <a:spcPts val="0"/>
              </a:spcBef>
              <a:spcAft>
                <a:spcPts val="0"/>
              </a:spcAft>
              <a:buNone/>
            </a:pPr>
            <a:endParaRPr>
              <a:solidFill>
                <a:srgbClr val="FFFFFF"/>
              </a:solidFill>
              <a:latin typeface="Roboto"/>
              <a:ea typeface="Roboto"/>
              <a:cs typeface="Roboto"/>
              <a:sym typeface="Roboto"/>
            </a:endParaRPr>
          </a:p>
          <a:p>
            <a:pPr marL="457200" lvl="0" indent="-317500" algn="l" rtl="0">
              <a:spcBef>
                <a:spcPts val="0"/>
              </a:spcBef>
              <a:spcAft>
                <a:spcPts val="0"/>
              </a:spcAft>
              <a:buClr>
                <a:srgbClr val="FFFFFF"/>
              </a:buClr>
              <a:buSzPts val="1400"/>
              <a:buFont typeface="Roboto"/>
              <a:buChar char="●"/>
            </a:pPr>
            <a:r>
              <a:rPr lang="en">
                <a:solidFill>
                  <a:srgbClr val="FFFFFF"/>
                </a:solidFill>
                <a:latin typeface="Roboto"/>
                <a:ea typeface="Roboto"/>
                <a:cs typeface="Roboto"/>
                <a:sym typeface="Roboto"/>
              </a:rPr>
              <a:t>Running all possible combinations of our variable the lowest p value for a variable is wind speed at .056 then DC at .12</a:t>
            </a:r>
            <a:endParaRPr>
              <a:solidFill>
                <a:srgbClr val="FFFFFF"/>
              </a:solidFill>
              <a:latin typeface="Roboto"/>
              <a:ea typeface="Roboto"/>
              <a:cs typeface="Roboto"/>
              <a:sym typeface="Roboto"/>
            </a:endParaRPr>
          </a:p>
          <a:p>
            <a:pPr marL="457200" lvl="0" indent="-317500" algn="l" rtl="0">
              <a:spcBef>
                <a:spcPts val="0"/>
              </a:spcBef>
              <a:spcAft>
                <a:spcPts val="0"/>
              </a:spcAft>
              <a:buClr>
                <a:srgbClr val="FFFFFF"/>
              </a:buClr>
              <a:buSzPts val="1400"/>
              <a:buFont typeface="Roboto"/>
              <a:buChar char="●"/>
            </a:pPr>
            <a:r>
              <a:rPr lang="en">
                <a:solidFill>
                  <a:srgbClr val="FFFFFF"/>
                </a:solidFill>
                <a:latin typeface="Roboto"/>
                <a:ea typeface="Roboto"/>
                <a:cs typeface="Roboto"/>
                <a:sym typeface="Roboto"/>
              </a:rPr>
              <a:t>With all combinations errors were skewed False Negatives  from 62% - 75%</a:t>
            </a:r>
            <a:endParaRPr>
              <a:solidFill>
                <a:srgbClr val="FFFFFF"/>
              </a:solidFill>
              <a:latin typeface="Roboto"/>
              <a:ea typeface="Roboto"/>
              <a:cs typeface="Roboto"/>
              <a:sym typeface="Roboto"/>
            </a:endParaRPr>
          </a:p>
          <a:p>
            <a:pPr marL="457200" lvl="0" indent="0" algn="l" rtl="0">
              <a:spcBef>
                <a:spcPts val="0"/>
              </a:spcBef>
              <a:spcAft>
                <a:spcPts val="0"/>
              </a:spcAft>
              <a:buNone/>
            </a:pPr>
            <a:endParaRPr>
              <a:latin typeface="Roboto"/>
              <a:ea typeface="Roboto"/>
              <a:cs typeface="Roboto"/>
              <a:sym typeface="Roboto"/>
            </a:endParaRPr>
          </a:p>
        </p:txBody>
      </p:sp>
      <p:pic>
        <p:nvPicPr>
          <p:cNvPr id="201" name="Google Shape;201;p29"/>
          <p:cNvPicPr preferRelativeResize="0"/>
          <p:nvPr/>
        </p:nvPicPr>
        <p:blipFill rotWithShape="1">
          <a:blip r:embed="rId4">
            <a:alphaModFix/>
          </a:blip>
          <a:srcRect l="4714" t="28244" r="81446" b="58221"/>
          <a:stretch/>
        </p:blipFill>
        <p:spPr>
          <a:xfrm>
            <a:off x="701263" y="3129725"/>
            <a:ext cx="3346075" cy="184070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30"/>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Naïve Bayes</a:t>
            </a:r>
            <a:endParaRPr/>
          </a:p>
        </p:txBody>
      </p:sp>
      <p:sp>
        <p:nvSpPr>
          <p:cNvPr id="207" name="Google Shape;207;p30"/>
          <p:cNvSpPr txBox="1">
            <a:spLocks noGrp="1"/>
          </p:cNvSpPr>
          <p:nvPr>
            <p:ph type="body" idx="1"/>
          </p:nvPr>
        </p:nvSpPr>
        <p:spPr>
          <a:xfrm>
            <a:off x="387900" y="1489825"/>
            <a:ext cx="4578600" cy="3078900"/>
          </a:xfrm>
          <a:prstGeom prst="rect">
            <a:avLst/>
          </a:prstGeom>
        </p:spPr>
        <p:txBody>
          <a:bodyPr spcFirstLastPara="1" wrap="square" lIns="91425" tIns="91425" rIns="91425" bIns="91425" anchor="t" anchorCtr="0">
            <a:noAutofit/>
          </a:bodyPr>
          <a:lstStyle/>
          <a:p>
            <a:pPr marL="0" lvl="0" indent="0" algn="l" rtl="0">
              <a:spcBef>
                <a:spcPts val="1200"/>
              </a:spcBef>
              <a:spcAft>
                <a:spcPts val="0"/>
              </a:spcAft>
              <a:buNone/>
            </a:pPr>
            <a:r>
              <a:rPr lang="en" sz="1400">
                <a:latin typeface="Arial"/>
                <a:ea typeface="Arial"/>
                <a:cs typeface="Arial"/>
                <a:sym typeface="Arial"/>
              </a:rPr>
              <a:t>Our goal with Naïve Bayes is to predict whether there was a fire or not based on the other predicting variables.</a:t>
            </a:r>
            <a:endParaRPr sz="1400">
              <a:latin typeface="Arial"/>
              <a:ea typeface="Arial"/>
              <a:cs typeface="Arial"/>
              <a:sym typeface="Arial"/>
            </a:endParaRPr>
          </a:p>
          <a:p>
            <a:pPr marL="0" lvl="0" indent="0" algn="l" rtl="0">
              <a:spcBef>
                <a:spcPts val="1200"/>
              </a:spcBef>
              <a:spcAft>
                <a:spcPts val="0"/>
              </a:spcAft>
              <a:buNone/>
            </a:pPr>
            <a:r>
              <a:rPr lang="en" sz="1400">
                <a:latin typeface="Arial"/>
                <a:ea typeface="Arial"/>
                <a:cs typeface="Arial"/>
                <a:sym typeface="Arial"/>
              </a:rPr>
              <a:t>With the data prepared and spliced, or split into test and training sets, the preparation is done for analysis. The outcome is a class variable of 0 or 1.</a:t>
            </a:r>
            <a:endParaRPr sz="1400">
              <a:solidFill>
                <a:srgbClr val="FFFFFF"/>
              </a:solidFill>
              <a:latin typeface="Arial"/>
              <a:ea typeface="Arial"/>
              <a:cs typeface="Arial"/>
              <a:sym typeface="Arial"/>
            </a:endParaRPr>
          </a:p>
          <a:p>
            <a:pPr marL="0" lvl="0" indent="0" algn="l" rtl="0">
              <a:spcBef>
                <a:spcPts val="1200"/>
              </a:spcBef>
              <a:spcAft>
                <a:spcPts val="1600"/>
              </a:spcAft>
              <a:buNone/>
            </a:pPr>
            <a:r>
              <a:rPr lang="en" sz="1400">
                <a:solidFill>
                  <a:srgbClr val="FFFFFF"/>
                </a:solidFill>
                <a:latin typeface="Arial"/>
                <a:ea typeface="Arial"/>
                <a:cs typeface="Arial"/>
                <a:sym typeface="Arial"/>
              </a:rPr>
              <a:t>The final output showed that the Naïve Bayes classifier could predict whether a fire would occur or not with a balanced accuracy of approximately 51.4%. </a:t>
            </a:r>
            <a:endParaRPr sz="1400">
              <a:solidFill>
                <a:srgbClr val="FFFFFF"/>
              </a:solidFill>
            </a:endParaRPr>
          </a:p>
        </p:txBody>
      </p:sp>
      <p:pic>
        <p:nvPicPr>
          <p:cNvPr id="208" name="Google Shape;208;p30"/>
          <p:cNvPicPr preferRelativeResize="0"/>
          <p:nvPr/>
        </p:nvPicPr>
        <p:blipFill>
          <a:blip r:embed="rId3">
            <a:alphaModFix/>
          </a:blip>
          <a:stretch>
            <a:fillRect/>
          </a:stretch>
        </p:blipFill>
        <p:spPr>
          <a:xfrm>
            <a:off x="5172238" y="542650"/>
            <a:ext cx="3667125" cy="41148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31"/>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Variable Importance Evaluation</a:t>
            </a:r>
            <a:endParaRPr/>
          </a:p>
        </p:txBody>
      </p:sp>
      <p:sp>
        <p:nvSpPr>
          <p:cNvPr id="214" name="Google Shape;214;p31"/>
          <p:cNvSpPr txBox="1">
            <a:spLocks noGrp="1"/>
          </p:cNvSpPr>
          <p:nvPr>
            <p:ph type="body" idx="1"/>
          </p:nvPr>
        </p:nvSpPr>
        <p:spPr>
          <a:xfrm>
            <a:off x="387900" y="1489825"/>
            <a:ext cx="2760300" cy="307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100">
                <a:solidFill>
                  <a:srgbClr val="FFFFFF"/>
                </a:solidFill>
                <a:latin typeface="Arial"/>
                <a:ea typeface="Arial"/>
                <a:cs typeface="Arial"/>
                <a:sym typeface="Arial"/>
              </a:rPr>
              <a:t>To summarize, the following plot shows how each predictor variable is independently responsible for predicting the outcome.</a:t>
            </a:r>
            <a:endParaRPr sz="1100">
              <a:solidFill>
                <a:srgbClr val="FFFFFF"/>
              </a:solidFill>
              <a:latin typeface="Arial"/>
              <a:ea typeface="Arial"/>
              <a:cs typeface="Arial"/>
              <a:sym typeface="Arial"/>
            </a:endParaRPr>
          </a:p>
          <a:p>
            <a:pPr marL="0" lvl="0" indent="0" algn="l" rtl="0">
              <a:spcBef>
                <a:spcPts val="1600"/>
              </a:spcBef>
              <a:spcAft>
                <a:spcPts val="0"/>
              </a:spcAft>
              <a:buNone/>
            </a:pPr>
            <a:r>
              <a:rPr lang="en" sz="1100">
                <a:solidFill>
                  <a:srgbClr val="FFFFFF"/>
                </a:solidFill>
                <a:latin typeface="Arial"/>
                <a:ea typeface="Arial"/>
                <a:cs typeface="Arial"/>
                <a:sym typeface="Arial"/>
              </a:rPr>
              <a:t>It is clear that ‘Temperature’ is the most significant variable for predicting the outcome in the Na</a:t>
            </a:r>
            <a:r>
              <a:rPr lang="en" sz="1400">
                <a:latin typeface="Arial"/>
                <a:ea typeface="Arial"/>
                <a:cs typeface="Arial"/>
                <a:sym typeface="Arial"/>
              </a:rPr>
              <a:t>ï</a:t>
            </a:r>
            <a:r>
              <a:rPr lang="en" sz="1100">
                <a:solidFill>
                  <a:srgbClr val="FFFFFF"/>
                </a:solidFill>
                <a:latin typeface="Arial"/>
                <a:ea typeface="Arial"/>
                <a:cs typeface="Arial"/>
                <a:sym typeface="Arial"/>
              </a:rPr>
              <a:t>ve Bayes model.</a:t>
            </a:r>
            <a:endParaRPr sz="1100">
              <a:solidFill>
                <a:srgbClr val="FFFFFF"/>
              </a:solidFill>
              <a:latin typeface="Arial"/>
              <a:ea typeface="Arial"/>
              <a:cs typeface="Arial"/>
              <a:sym typeface="Arial"/>
            </a:endParaRPr>
          </a:p>
          <a:p>
            <a:pPr marL="0" lvl="0" indent="0" algn="l" rtl="0">
              <a:spcBef>
                <a:spcPts val="1200"/>
              </a:spcBef>
              <a:spcAft>
                <a:spcPts val="1600"/>
              </a:spcAft>
              <a:buNone/>
            </a:pPr>
            <a:endParaRPr sz="1100">
              <a:solidFill>
                <a:srgbClr val="FFFFFF"/>
              </a:solidFill>
              <a:latin typeface="Arial"/>
              <a:ea typeface="Arial"/>
              <a:cs typeface="Arial"/>
              <a:sym typeface="Arial"/>
            </a:endParaRPr>
          </a:p>
        </p:txBody>
      </p:sp>
      <p:pic>
        <p:nvPicPr>
          <p:cNvPr id="215" name="Google Shape;215;p31"/>
          <p:cNvPicPr preferRelativeResize="0"/>
          <p:nvPr/>
        </p:nvPicPr>
        <p:blipFill>
          <a:blip r:embed="rId3">
            <a:alphaModFix/>
          </a:blip>
          <a:stretch>
            <a:fillRect/>
          </a:stretch>
        </p:blipFill>
        <p:spPr>
          <a:xfrm>
            <a:off x="3300600" y="1296525"/>
            <a:ext cx="5691000" cy="3383591"/>
          </a:xfrm>
          <a:prstGeom prst="rect">
            <a:avLst/>
          </a:prstGeom>
          <a:noFill/>
          <a:ln>
            <a:noFill/>
          </a:ln>
        </p:spPr>
      </p:pic>
      <p:pic>
        <p:nvPicPr>
          <p:cNvPr id="216" name="Google Shape;216;p31"/>
          <p:cNvPicPr preferRelativeResize="0"/>
          <p:nvPr/>
        </p:nvPicPr>
        <p:blipFill>
          <a:blip r:embed="rId4">
            <a:alphaModFix/>
          </a:blip>
          <a:stretch>
            <a:fillRect/>
          </a:stretch>
        </p:blipFill>
        <p:spPr>
          <a:xfrm>
            <a:off x="834898" y="3152748"/>
            <a:ext cx="2216825" cy="16190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Google Shape;69;p14"/>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Introduction</a:t>
            </a:r>
            <a:endParaRPr/>
          </a:p>
        </p:txBody>
      </p:sp>
      <p:sp>
        <p:nvSpPr>
          <p:cNvPr id="70" name="Google Shape;70;p14"/>
          <p:cNvSpPr txBox="1">
            <a:spLocks noGrp="1"/>
          </p:cNvSpPr>
          <p:nvPr>
            <p:ph type="body" idx="1"/>
          </p:nvPr>
        </p:nvSpPr>
        <p:spPr>
          <a:xfrm>
            <a:off x="387900" y="1489824"/>
            <a:ext cx="8368200" cy="3078900"/>
          </a:xfrm>
          <a:prstGeom prst="rect">
            <a:avLst/>
          </a:prstGeom>
        </p:spPr>
        <p:txBody>
          <a:bodyPr spcFirstLastPara="1" wrap="square" lIns="91425" tIns="91425" rIns="91425" bIns="91425" anchor="t" anchorCtr="0">
            <a:noAutofit/>
          </a:bodyPr>
          <a:lstStyle/>
          <a:p>
            <a:pPr marL="457200" lvl="0" indent="-342900" algn="l" rtl="0">
              <a:lnSpc>
                <a:spcPct val="100000"/>
              </a:lnSpc>
              <a:spcBef>
                <a:spcPts val="0"/>
              </a:spcBef>
              <a:spcAft>
                <a:spcPts val="0"/>
              </a:spcAft>
              <a:buSzPts val="1800"/>
              <a:buChar char="●"/>
            </a:pPr>
            <a:r>
              <a:rPr lang="en"/>
              <a:t>Natural (wild) forest fires have a great impact on the natural ecosystem and survival of our species.</a:t>
            </a:r>
            <a:endParaRPr/>
          </a:p>
          <a:p>
            <a:pPr marL="457200" lvl="0" indent="-342900" algn="l" rtl="0">
              <a:lnSpc>
                <a:spcPct val="100000"/>
              </a:lnSpc>
              <a:spcBef>
                <a:spcPts val="0"/>
              </a:spcBef>
              <a:spcAft>
                <a:spcPts val="0"/>
              </a:spcAft>
              <a:buSzPts val="1800"/>
              <a:buChar char="●"/>
            </a:pPr>
            <a:r>
              <a:rPr lang="en"/>
              <a:t>Control of these occurrences are vitally important to the health of the planet.</a:t>
            </a:r>
            <a:endParaRPr/>
          </a:p>
          <a:p>
            <a:pPr marL="457200" lvl="0" indent="-342900" algn="l" rtl="0">
              <a:lnSpc>
                <a:spcPct val="100000"/>
              </a:lnSpc>
              <a:spcBef>
                <a:spcPts val="0"/>
              </a:spcBef>
              <a:spcAft>
                <a:spcPts val="0"/>
              </a:spcAft>
              <a:buSzPts val="1800"/>
              <a:buChar char="●"/>
            </a:pPr>
            <a:r>
              <a:rPr lang="en"/>
              <a:t>Montesinho Natural Park is a naturally forested area that is susceptible to forest fires, has been a focus of study as it is  also a popular area for tourists to visit.</a:t>
            </a:r>
            <a:endParaRPr/>
          </a:p>
          <a:p>
            <a:pPr marL="457200" lvl="0" indent="-342900" algn="l" rtl="0">
              <a:lnSpc>
                <a:spcPct val="100000"/>
              </a:lnSpc>
              <a:spcBef>
                <a:spcPts val="0"/>
              </a:spcBef>
              <a:spcAft>
                <a:spcPts val="0"/>
              </a:spcAft>
              <a:buSzPts val="1800"/>
              <a:buChar char="●"/>
            </a:pPr>
            <a:r>
              <a:rPr lang="en"/>
              <a:t>Climate change introduces increased frequency of severe weather events which includes increased risk of forest fires.</a:t>
            </a:r>
            <a:endParaRPr/>
          </a:p>
          <a:p>
            <a:pPr marL="0" lvl="0" indent="0" algn="l" rtl="0">
              <a:lnSpc>
                <a:spcPct val="200000"/>
              </a:lnSpc>
              <a:spcBef>
                <a:spcPts val="1600"/>
              </a:spcBef>
              <a:spcAft>
                <a:spcPts val="1600"/>
              </a:spcAft>
              <a:buNone/>
            </a:pP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32"/>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SVM Models</a:t>
            </a:r>
            <a:endParaRPr/>
          </a:p>
        </p:txBody>
      </p:sp>
      <p:sp>
        <p:nvSpPr>
          <p:cNvPr id="222" name="Google Shape;222;p32"/>
          <p:cNvSpPr txBox="1">
            <a:spLocks noGrp="1"/>
          </p:cNvSpPr>
          <p:nvPr>
            <p:ph type="body" idx="1"/>
          </p:nvPr>
        </p:nvSpPr>
        <p:spPr>
          <a:xfrm>
            <a:off x="3689100" y="3274100"/>
            <a:ext cx="859500" cy="307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Linear</a:t>
            </a:r>
            <a:endParaRPr/>
          </a:p>
        </p:txBody>
      </p:sp>
      <p:sp>
        <p:nvSpPr>
          <p:cNvPr id="223" name="Google Shape;223;p32"/>
          <p:cNvSpPr txBox="1"/>
          <p:nvPr/>
        </p:nvSpPr>
        <p:spPr>
          <a:xfrm>
            <a:off x="6034950" y="3313750"/>
            <a:ext cx="1245300" cy="30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rgbClr val="FFFFFF"/>
                </a:solidFill>
                <a:latin typeface="Roboto"/>
                <a:ea typeface="Roboto"/>
                <a:cs typeface="Roboto"/>
                <a:sym typeface="Roboto"/>
              </a:rPr>
              <a:t>Sigmoid</a:t>
            </a:r>
            <a:endParaRPr sz="1800">
              <a:solidFill>
                <a:srgbClr val="FFFFFF"/>
              </a:solidFill>
              <a:latin typeface="Roboto"/>
              <a:ea typeface="Roboto"/>
              <a:cs typeface="Roboto"/>
              <a:sym typeface="Roboto"/>
            </a:endParaRPr>
          </a:p>
          <a:p>
            <a:pPr marL="0" lvl="0" indent="0" algn="l" rtl="0">
              <a:spcBef>
                <a:spcPts val="0"/>
              </a:spcBef>
              <a:spcAft>
                <a:spcPts val="0"/>
              </a:spcAft>
              <a:buNone/>
            </a:pPr>
            <a:endParaRPr>
              <a:latin typeface="Roboto"/>
              <a:ea typeface="Roboto"/>
              <a:cs typeface="Roboto"/>
              <a:sym typeface="Roboto"/>
            </a:endParaRPr>
          </a:p>
        </p:txBody>
      </p:sp>
      <p:sp>
        <p:nvSpPr>
          <p:cNvPr id="224" name="Google Shape;224;p32"/>
          <p:cNvSpPr txBox="1"/>
          <p:nvPr/>
        </p:nvSpPr>
        <p:spPr>
          <a:xfrm>
            <a:off x="1492550" y="1182950"/>
            <a:ext cx="1400700" cy="240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rgbClr val="FFFFFF"/>
                </a:solidFill>
                <a:latin typeface="Roboto"/>
                <a:ea typeface="Roboto"/>
                <a:cs typeface="Roboto"/>
                <a:sym typeface="Roboto"/>
              </a:rPr>
              <a:t>Radial</a:t>
            </a:r>
            <a:endParaRPr sz="1800">
              <a:solidFill>
                <a:srgbClr val="FFFFFF"/>
              </a:solidFill>
              <a:latin typeface="Roboto"/>
              <a:ea typeface="Roboto"/>
              <a:cs typeface="Roboto"/>
              <a:sym typeface="Roboto"/>
            </a:endParaRPr>
          </a:p>
        </p:txBody>
      </p:sp>
      <p:sp>
        <p:nvSpPr>
          <p:cNvPr id="225" name="Google Shape;225;p32"/>
          <p:cNvSpPr txBox="1"/>
          <p:nvPr/>
        </p:nvSpPr>
        <p:spPr>
          <a:xfrm>
            <a:off x="745350" y="3290500"/>
            <a:ext cx="1457400" cy="35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rgbClr val="FFFFFF"/>
                </a:solidFill>
                <a:latin typeface="Roboto"/>
                <a:ea typeface="Roboto"/>
                <a:cs typeface="Roboto"/>
                <a:sym typeface="Roboto"/>
              </a:rPr>
              <a:t>Polynomial </a:t>
            </a:r>
            <a:r>
              <a:rPr lang="en">
                <a:latin typeface="Roboto"/>
                <a:ea typeface="Roboto"/>
                <a:cs typeface="Roboto"/>
                <a:sym typeface="Roboto"/>
              </a:rPr>
              <a:t>	</a:t>
            </a:r>
            <a:endParaRPr>
              <a:latin typeface="Roboto"/>
              <a:ea typeface="Roboto"/>
              <a:cs typeface="Roboto"/>
              <a:sym typeface="Roboto"/>
            </a:endParaRPr>
          </a:p>
        </p:txBody>
      </p:sp>
      <p:sp>
        <p:nvSpPr>
          <p:cNvPr id="226" name="Google Shape;226;p32"/>
          <p:cNvSpPr txBox="1"/>
          <p:nvPr/>
        </p:nvSpPr>
        <p:spPr>
          <a:xfrm>
            <a:off x="3877075" y="1108750"/>
            <a:ext cx="4443000" cy="22518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Clr>
                <a:srgbClr val="FFFFFF"/>
              </a:buClr>
              <a:buSzPts val="1800"/>
              <a:buFont typeface="Roboto"/>
              <a:buChar char="●"/>
            </a:pPr>
            <a:r>
              <a:rPr lang="en" sz="1800">
                <a:solidFill>
                  <a:srgbClr val="FFFFFF"/>
                </a:solidFill>
                <a:latin typeface="Roboto"/>
                <a:ea typeface="Roboto"/>
                <a:cs typeface="Roboto"/>
                <a:sym typeface="Roboto"/>
              </a:rPr>
              <a:t>We want to avoid false negatives </a:t>
            </a:r>
            <a:endParaRPr sz="1800">
              <a:solidFill>
                <a:srgbClr val="FFFFFF"/>
              </a:solidFill>
              <a:latin typeface="Roboto"/>
              <a:ea typeface="Roboto"/>
              <a:cs typeface="Roboto"/>
              <a:sym typeface="Roboto"/>
            </a:endParaRPr>
          </a:p>
          <a:p>
            <a:pPr marL="457200" lvl="0" indent="-342900" algn="l" rtl="0">
              <a:spcBef>
                <a:spcPts val="0"/>
              </a:spcBef>
              <a:spcAft>
                <a:spcPts val="0"/>
              </a:spcAft>
              <a:buClr>
                <a:srgbClr val="FFFFFF"/>
              </a:buClr>
              <a:buSzPts val="1800"/>
              <a:buFont typeface="Roboto"/>
              <a:buChar char="●"/>
            </a:pPr>
            <a:r>
              <a:rPr lang="en" sz="1800">
                <a:solidFill>
                  <a:srgbClr val="FFFFFF"/>
                </a:solidFill>
                <a:latin typeface="Roboto"/>
                <a:ea typeface="Roboto"/>
                <a:cs typeface="Roboto"/>
                <a:sym typeface="Roboto"/>
              </a:rPr>
              <a:t>Our most accurate model has the highest percentage of false negatives </a:t>
            </a:r>
            <a:endParaRPr sz="1800">
              <a:solidFill>
                <a:srgbClr val="FFFFFF"/>
              </a:solidFill>
              <a:latin typeface="Roboto"/>
              <a:ea typeface="Roboto"/>
              <a:cs typeface="Roboto"/>
              <a:sym typeface="Roboto"/>
            </a:endParaRPr>
          </a:p>
          <a:p>
            <a:pPr marL="457200" lvl="0" indent="-342900" algn="l" rtl="0">
              <a:spcBef>
                <a:spcPts val="0"/>
              </a:spcBef>
              <a:spcAft>
                <a:spcPts val="0"/>
              </a:spcAft>
              <a:buClr>
                <a:srgbClr val="FFFFFF"/>
              </a:buClr>
              <a:buSzPts val="1800"/>
              <a:buFont typeface="Roboto"/>
              <a:buChar char="●"/>
            </a:pPr>
            <a:r>
              <a:rPr lang="en" sz="1800">
                <a:solidFill>
                  <a:srgbClr val="FFFFFF"/>
                </a:solidFill>
                <a:latin typeface="Roboto"/>
                <a:ea typeface="Roboto"/>
                <a:cs typeface="Roboto"/>
                <a:sym typeface="Roboto"/>
              </a:rPr>
              <a:t>Radial SVM although not as accurate, has the lowest false negatives by far and should be used to avoid predicting no fire when there is one</a:t>
            </a:r>
            <a:endParaRPr sz="1800">
              <a:solidFill>
                <a:srgbClr val="FFFFFF"/>
              </a:solidFill>
              <a:latin typeface="Roboto"/>
              <a:ea typeface="Roboto"/>
              <a:cs typeface="Roboto"/>
              <a:sym typeface="Roboto"/>
            </a:endParaRPr>
          </a:p>
        </p:txBody>
      </p:sp>
      <p:pic>
        <p:nvPicPr>
          <p:cNvPr id="227" name="Google Shape;227;p32"/>
          <p:cNvPicPr preferRelativeResize="0"/>
          <p:nvPr/>
        </p:nvPicPr>
        <p:blipFill rotWithShape="1">
          <a:blip r:embed="rId3">
            <a:alphaModFix/>
          </a:blip>
          <a:srcRect l="4358" t="27912" r="81260" b="58291"/>
          <a:stretch/>
        </p:blipFill>
        <p:spPr>
          <a:xfrm>
            <a:off x="507700" y="1579538"/>
            <a:ext cx="2881627" cy="1554976"/>
          </a:xfrm>
          <a:prstGeom prst="rect">
            <a:avLst/>
          </a:prstGeom>
          <a:noFill/>
          <a:ln>
            <a:noFill/>
          </a:ln>
        </p:spPr>
      </p:pic>
      <p:pic>
        <p:nvPicPr>
          <p:cNvPr id="228" name="Google Shape;228;p32"/>
          <p:cNvPicPr preferRelativeResize="0"/>
          <p:nvPr/>
        </p:nvPicPr>
        <p:blipFill rotWithShape="1">
          <a:blip r:embed="rId4">
            <a:alphaModFix/>
          </a:blip>
          <a:srcRect l="4760" t="28473" r="81331" b="58053"/>
          <a:stretch/>
        </p:blipFill>
        <p:spPr>
          <a:xfrm>
            <a:off x="144250" y="3714175"/>
            <a:ext cx="2480674" cy="1351750"/>
          </a:xfrm>
          <a:prstGeom prst="rect">
            <a:avLst/>
          </a:prstGeom>
          <a:noFill/>
          <a:ln>
            <a:noFill/>
          </a:ln>
        </p:spPr>
      </p:pic>
      <p:pic>
        <p:nvPicPr>
          <p:cNvPr id="229" name="Google Shape;229;p32"/>
          <p:cNvPicPr preferRelativeResize="0"/>
          <p:nvPr/>
        </p:nvPicPr>
        <p:blipFill rotWithShape="1">
          <a:blip r:embed="rId5">
            <a:alphaModFix/>
          </a:blip>
          <a:srcRect l="4516" t="28407" r="81478" b="58253"/>
          <a:stretch/>
        </p:blipFill>
        <p:spPr>
          <a:xfrm>
            <a:off x="2815825" y="3714175"/>
            <a:ext cx="2522981" cy="1351750"/>
          </a:xfrm>
          <a:prstGeom prst="rect">
            <a:avLst/>
          </a:prstGeom>
          <a:noFill/>
          <a:ln>
            <a:noFill/>
          </a:ln>
        </p:spPr>
      </p:pic>
      <p:pic>
        <p:nvPicPr>
          <p:cNvPr id="230" name="Google Shape;230;p32"/>
          <p:cNvPicPr preferRelativeResize="0"/>
          <p:nvPr/>
        </p:nvPicPr>
        <p:blipFill rotWithShape="1">
          <a:blip r:embed="rId6">
            <a:alphaModFix/>
          </a:blip>
          <a:srcRect l="4706" t="28292" r="81288" b="57931"/>
          <a:stretch/>
        </p:blipFill>
        <p:spPr>
          <a:xfrm>
            <a:off x="5589225" y="3714175"/>
            <a:ext cx="2442955" cy="13517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33"/>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 Conclusions</a:t>
            </a:r>
            <a:endParaRPr/>
          </a:p>
        </p:txBody>
      </p:sp>
      <p:sp>
        <p:nvSpPr>
          <p:cNvPr id="236" name="Google Shape;236;p33"/>
          <p:cNvSpPr txBox="1">
            <a:spLocks noGrp="1"/>
          </p:cNvSpPr>
          <p:nvPr>
            <p:ph type="body" idx="1"/>
          </p:nvPr>
        </p:nvSpPr>
        <p:spPr>
          <a:xfrm>
            <a:off x="387900" y="1489824"/>
            <a:ext cx="8368200" cy="3078900"/>
          </a:xfrm>
          <a:prstGeom prst="rect">
            <a:avLst/>
          </a:prstGeom>
        </p:spPr>
        <p:txBody>
          <a:bodyPr spcFirstLastPara="1" wrap="square" lIns="91425" tIns="91425" rIns="91425" bIns="91425" anchor="t" anchorCtr="0">
            <a:noAutofit/>
          </a:bodyPr>
          <a:lstStyle/>
          <a:p>
            <a:pPr marL="457200" lvl="0" indent="-336550" algn="l" rtl="0">
              <a:spcBef>
                <a:spcPts val="0"/>
              </a:spcBef>
              <a:spcAft>
                <a:spcPts val="0"/>
              </a:spcAft>
              <a:buSzPts val="1700"/>
              <a:buChar char="●"/>
            </a:pPr>
            <a:r>
              <a:rPr lang="en" sz="1700"/>
              <a:t>In exploring the data, we found that while some models performed better than others, sometimes underperformance was more due to limitations of the dataset.</a:t>
            </a:r>
            <a:endParaRPr sz="1700"/>
          </a:p>
          <a:p>
            <a:pPr marL="914400" lvl="1" indent="-323850" algn="l" rtl="0">
              <a:spcBef>
                <a:spcPts val="0"/>
              </a:spcBef>
              <a:spcAft>
                <a:spcPts val="0"/>
              </a:spcAft>
              <a:buSzPts val="1500"/>
              <a:buChar char="○"/>
            </a:pPr>
            <a:r>
              <a:rPr lang="en" sz="1500"/>
              <a:t>For example, unable to do time series analysis because days of week and months did not indicate chronological order.</a:t>
            </a:r>
            <a:endParaRPr sz="1500"/>
          </a:p>
          <a:p>
            <a:pPr marL="457200" lvl="0" indent="-336550" algn="l" rtl="0">
              <a:spcBef>
                <a:spcPts val="0"/>
              </a:spcBef>
              <a:spcAft>
                <a:spcPts val="0"/>
              </a:spcAft>
              <a:buSzPts val="1700"/>
              <a:buChar char="●"/>
            </a:pPr>
            <a:r>
              <a:rPr lang="en" sz="1700"/>
              <a:t>Overall, the model which performed the best was Random Forest, with an accuracy of 55%, which is still not optimal.</a:t>
            </a:r>
            <a:endParaRPr sz="1700"/>
          </a:p>
          <a:p>
            <a:pPr marL="457200" lvl="0" indent="-336550" algn="l" rtl="0">
              <a:spcBef>
                <a:spcPts val="0"/>
              </a:spcBef>
              <a:spcAft>
                <a:spcPts val="0"/>
              </a:spcAft>
              <a:buSzPts val="1700"/>
              <a:buChar char="●"/>
            </a:pPr>
            <a:r>
              <a:rPr lang="en" sz="1700"/>
              <a:t>Finally, from our analysis, we can see that more information is needed, but the detail gleaned from our exploration shows promising direction.</a:t>
            </a:r>
            <a:endParaRPr sz="1700"/>
          </a:p>
          <a:p>
            <a:pPr marL="457200" lvl="0" indent="-336550" algn="l" rtl="0">
              <a:spcBef>
                <a:spcPts val="0"/>
              </a:spcBef>
              <a:spcAft>
                <a:spcPts val="0"/>
              </a:spcAft>
              <a:buSzPts val="1700"/>
              <a:buChar char="●"/>
            </a:pPr>
            <a:r>
              <a:rPr lang="en" sz="1700"/>
              <a:t>Other solutions could be determining specific areas of the forest most susceptible to burn, and installing monitoring systems for prevention and recovery such as water canons.</a:t>
            </a:r>
            <a:endParaRPr sz="170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34"/>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Resources </a:t>
            </a:r>
            <a:endParaRPr/>
          </a:p>
        </p:txBody>
      </p:sp>
      <p:sp>
        <p:nvSpPr>
          <p:cNvPr id="242" name="Google Shape;242;p34"/>
          <p:cNvSpPr txBox="1">
            <a:spLocks noGrp="1"/>
          </p:cNvSpPr>
          <p:nvPr>
            <p:ph type="body" idx="1"/>
          </p:nvPr>
        </p:nvSpPr>
        <p:spPr>
          <a:xfrm>
            <a:off x="387900" y="1489825"/>
            <a:ext cx="2097300" cy="592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u="sng">
                <a:solidFill>
                  <a:schemeClr val="hlink"/>
                </a:solidFill>
                <a:hlinkClick r:id="rId3"/>
              </a:rPr>
              <a:t>Citation web link</a:t>
            </a:r>
            <a:endParaRPr/>
          </a:p>
        </p:txBody>
      </p:sp>
      <p:sp>
        <p:nvSpPr>
          <p:cNvPr id="243" name="Google Shape;243;p34"/>
          <p:cNvSpPr txBox="1"/>
          <p:nvPr/>
        </p:nvSpPr>
        <p:spPr>
          <a:xfrm>
            <a:off x="387850" y="2102025"/>
            <a:ext cx="2097300" cy="59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u="sng">
                <a:solidFill>
                  <a:schemeClr val="hlink"/>
                </a:solidFill>
                <a:latin typeface="Roboto"/>
                <a:ea typeface="Roboto"/>
                <a:cs typeface="Roboto"/>
                <a:sym typeface="Roboto"/>
                <a:hlinkClick r:id="rId4"/>
              </a:rPr>
              <a:t>Dataset web link</a:t>
            </a:r>
            <a:endParaRPr sz="1800">
              <a:latin typeface="Roboto"/>
              <a:ea typeface="Roboto"/>
              <a:cs typeface="Roboto"/>
              <a:sym typeface="Roboto"/>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Google Shape;75;p15"/>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Motivation</a:t>
            </a:r>
            <a:endParaRPr/>
          </a:p>
        </p:txBody>
      </p:sp>
      <p:sp>
        <p:nvSpPr>
          <p:cNvPr id="76" name="Google Shape;76;p15"/>
          <p:cNvSpPr txBox="1">
            <a:spLocks noGrp="1"/>
          </p:cNvSpPr>
          <p:nvPr>
            <p:ph type="body" idx="1"/>
          </p:nvPr>
        </p:nvSpPr>
        <p:spPr>
          <a:xfrm>
            <a:off x="387900" y="1489824"/>
            <a:ext cx="8368200" cy="307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As phenomenon such as global warming becomes more prevalent, weather event data can be used to make predictions and create more actionable insights to:</a:t>
            </a:r>
            <a:endParaRPr/>
          </a:p>
          <a:p>
            <a:pPr marL="457200" lvl="0" indent="-342900" algn="l" rtl="0">
              <a:spcBef>
                <a:spcPts val="1600"/>
              </a:spcBef>
              <a:spcAft>
                <a:spcPts val="0"/>
              </a:spcAft>
              <a:buSzPts val="1800"/>
              <a:buChar char="●"/>
            </a:pPr>
            <a:r>
              <a:rPr lang="en"/>
              <a:t>Create solutions to lessen damage</a:t>
            </a:r>
            <a:endParaRPr/>
          </a:p>
          <a:p>
            <a:pPr marL="457200" lvl="0" indent="-342900" algn="l" rtl="0">
              <a:spcBef>
                <a:spcPts val="0"/>
              </a:spcBef>
              <a:spcAft>
                <a:spcPts val="0"/>
              </a:spcAft>
              <a:buSzPts val="1800"/>
              <a:buChar char="●"/>
            </a:pPr>
            <a:r>
              <a:rPr lang="en"/>
              <a:t>Prepare for seasonal impact</a:t>
            </a:r>
            <a:endParaRPr/>
          </a:p>
          <a:p>
            <a:pPr marL="457200" lvl="0" indent="-342900" algn="l" rtl="0">
              <a:spcBef>
                <a:spcPts val="0"/>
              </a:spcBef>
              <a:spcAft>
                <a:spcPts val="0"/>
              </a:spcAft>
              <a:buSzPts val="1800"/>
              <a:buChar char="●"/>
            </a:pPr>
            <a:r>
              <a:rPr lang="en"/>
              <a:t>Reduce number of those affected, and reduce costs of recovery and restructuring</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Google Shape;81;p16"/>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Problem Statement</a:t>
            </a:r>
            <a:endParaRPr/>
          </a:p>
        </p:txBody>
      </p:sp>
      <p:sp>
        <p:nvSpPr>
          <p:cNvPr id="82" name="Google Shape;82;p16"/>
          <p:cNvSpPr txBox="1">
            <a:spLocks noGrp="1"/>
          </p:cNvSpPr>
          <p:nvPr>
            <p:ph type="body" idx="1"/>
          </p:nvPr>
        </p:nvSpPr>
        <p:spPr>
          <a:xfrm>
            <a:off x="387900" y="1489824"/>
            <a:ext cx="8368200" cy="307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 forest fire data set sourced from the UCI Machine Learning Repository, utilizing a combination of meteorological data and spatial coordinates were used to provide insight about forest fires in Montesinho Park, located in the northeast region of Portugal. </a:t>
            </a:r>
            <a:endParaRPr/>
          </a:p>
          <a:p>
            <a:pPr marL="0" lvl="0" indent="0" algn="l" rtl="0">
              <a:spcBef>
                <a:spcPts val="1600"/>
              </a:spcBef>
              <a:spcAft>
                <a:spcPts val="1600"/>
              </a:spcAft>
              <a:buNone/>
            </a:pPr>
            <a:r>
              <a:rPr lang="en"/>
              <a:t>Analysis of this dataset will use data mining techniques, such as classification methods including Decision Tree Analysis, Naive Bayes, Support Vector Machines and Random Forest to identify the combination of values that contribute to the likelihood of a significant forest fire.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17"/>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About the data</a:t>
            </a:r>
            <a:endParaRPr/>
          </a:p>
        </p:txBody>
      </p:sp>
      <p:pic>
        <p:nvPicPr>
          <p:cNvPr id="88" name="Google Shape;88;p17"/>
          <p:cNvPicPr preferRelativeResize="0"/>
          <p:nvPr/>
        </p:nvPicPr>
        <p:blipFill rotWithShape="1">
          <a:blip r:embed="rId3">
            <a:alphaModFix/>
          </a:blip>
          <a:srcRect l="1226" t="24540" r="55268" b="7928"/>
          <a:stretch/>
        </p:blipFill>
        <p:spPr>
          <a:xfrm>
            <a:off x="191025" y="1103675"/>
            <a:ext cx="5779973" cy="3679001"/>
          </a:xfrm>
          <a:prstGeom prst="rect">
            <a:avLst/>
          </a:prstGeom>
          <a:noFill/>
          <a:ln>
            <a:noFill/>
          </a:ln>
        </p:spPr>
      </p:pic>
      <p:sp>
        <p:nvSpPr>
          <p:cNvPr id="89" name="Google Shape;89;p17"/>
          <p:cNvSpPr txBox="1"/>
          <p:nvPr/>
        </p:nvSpPr>
        <p:spPr>
          <a:xfrm>
            <a:off x="6279825" y="1671738"/>
            <a:ext cx="2376600" cy="588000"/>
          </a:xfrm>
          <a:prstGeom prst="rect">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t" anchorCtr="0">
            <a:noAutofit/>
          </a:bodyPr>
          <a:lstStyle/>
          <a:p>
            <a:pPr marL="457200" lvl="0" indent="-285750" algn="l" rtl="0">
              <a:spcBef>
                <a:spcPts val="0"/>
              </a:spcBef>
              <a:spcAft>
                <a:spcPts val="0"/>
              </a:spcAft>
              <a:buClr>
                <a:schemeClr val="accent5"/>
              </a:buClr>
              <a:buSzPts val="900"/>
              <a:buFont typeface="Roboto"/>
              <a:buChar char="●"/>
            </a:pPr>
            <a:r>
              <a:rPr lang="en" sz="900" b="1">
                <a:solidFill>
                  <a:schemeClr val="accent5"/>
                </a:solidFill>
                <a:latin typeface="Roboto"/>
                <a:ea typeface="Roboto"/>
                <a:cs typeface="Roboto"/>
                <a:sym typeface="Roboto"/>
              </a:rPr>
              <a:t>FFMC - Fine Fuel Moisture Code</a:t>
            </a:r>
            <a:endParaRPr sz="900" b="1">
              <a:solidFill>
                <a:schemeClr val="accent5"/>
              </a:solidFill>
              <a:latin typeface="Roboto"/>
              <a:ea typeface="Roboto"/>
              <a:cs typeface="Roboto"/>
              <a:sym typeface="Roboto"/>
            </a:endParaRPr>
          </a:p>
          <a:p>
            <a:pPr marL="457200" lvl="0" indent="-285750" algn="l" rtl="0">
              <a:spcBef>
                <a:spcPts val="0"/>
              </a:spcBef>
              <a:spcAft>
                <a:spcPts val="0"/>
              </a:spcAft>
              <a:buClr>
                <a:schemeClr val="accent5"/>
              </a:buClr>
              <a:buSzPts val="900"/>
              <a:buFont typeface="Roboto"/>
              <a:buChar char="●"/>
            </a:pPr>
            <a:r>
              <a:rPr lang="en" sz="900" b="1">
                <a:solidFill>
                  <a:schemeClr val="accent5"/>
                </a:solidFill>
                <a:latin typeface="Roboto"/>
                <a:ea typeface="Roboto"/>
                <a:cs typeface="Roboto"/>
                <a:sym typeface="Roboto"/>
              </a:rPr>
              <a:t>DMC - Duff Moisture Code </a:t>
            </a:r>
            <a:endParaRPr sz="900" b="1">
              <a:solidFill>
                <a:schemeClr val="accent5"/>
              </a:solidFill>
              <a:latin typeface="Roboto"/>
              <a:ea typeface="Roboto"/>
              <a:cs typeface="Roboto"/>
              <a:sym typeface="Roboto"/>
            </a:endParaRPr>
          </a:p>
          <a:p>
            <a:pPr marL="457200" lvl="0" indent="-285750" algn="l" rtl="0">
              <a:spcBef>
                <a:spcPts val="0"/>
              </a:spcBef>
              <a:spcAft>
                <a:spcPts val="0"/>
              </a:spcAft>
              <a:buClr>
                <a:schemeClr val="accent5"/>
              </a:buClr>
              <a:buSzPts val="900"/>
              <a:buFont typeface="Roboto"/>
              <a:buChar char="●"/>
            </a:pPr>
            <a:r>
              <a:rPr lang="en" sz="900" b="1">
                <a:solidFill>
                  <a:schemeClr val="accent5"/>
                </a:solidFill>
                <a:latin typeface="Roboto"/>
                <a:ea typeface="Roboto"/>
                <a:cs typeface="Roboto"/>
                <a:sym typeface="Roboto"/>
              </a:rPr>
              <a:t>DC - Drought Code</a:t>
            </a:r>
            <a:endParaRPr sz="900" b="1">
              <a:solidFill>
                <a:schemeClr val="accent5"/>
              </a:solidFill>
              <a:latin typeface="Roboto"/>
              <a:ea typeface="Roboto"/>
              <a:cs typeface="Roboto"/>
              <a:sym typeface="Roboto"/>
            </a:endParaRPr>
          </a:p>
          <a:p>
            <a:pPr marL="0" lvl="0" indent="0" algn="l" rtl="0">
              <a:spcBef>
                <a:spcPts val="0"/>
              </a:spcBef>
              <a:spcAft>
                <a:spcPts val="0"/>
              </a:spcAft>
              <a:buNone/>
            </a:pPr>
            <a:endParaRPr sz="900" b="1">
              <a:solidFill>
                <a:schemeClr val="accent5"/>
              </a:solidFill>
              <a:latin typeface="Roboto"/>
              <a:ea typeface="Roboto"/>
              <a:cs typeface="Roboto"/>
              <a:sym typeface="Roboto"/>
            </a:endParaRPr>
          </a:p>
        </p:txBody>
      </p:sp>
      <p:sp>
        <p:nvSpPr>
          <p:cNvPr id="90" name="Google Shape;90;p17"/>
          <p:cNvSpPr txBox="1"/>
          <p:nvPr/>
        </p:nvSpPr>
        <p:spPr>
          <a:xfrm>
            <a:off x="6211125" y="2697163"/>
            <a:ext cx="2514000" cy="588000"/>
          </a:xfrm>
          <a:prstGeom prst="rect">
            <a:avLst/>
          </a:prstGeom>
          <a:noFill/>
          <a:ln w="28575" cap="flat" cmpd="sng">
            <a:solidFill>
              <a:srgbClr val="FF9900"/>
            </a:solidFill>
            <a:prstDash val="solid"/>
            <a:round/>
            <a:headEnd type="none" w="sm" len="sm"/>
            <a:tailEnd type="none" w="sm" len="sm"/>
          </a:ln>
        </p:spPr>
        <p:txBody>
          <a:bodyPr spcFirstLastPara="1" wrap="square" lIns="91425" tIns="91425" rIns="91425" bIns="91425" anchor="t" anchorCtr="0">
            <a:noAutofit/>
          </a:bodyPr>
          <a:lstStyle/>
          <a:p>
            <a:pPr marL="457200" lvl="0" indent="-285750" algn="l" rtl="0">
              <a:spcBef>
                <a:spcPts val="0"/>
              </a:spcBef>
              <a:spcAft>
                <a:spcPts val="0"/>
              </a:spcAft>
              <a:buClr>
                <a:srgbClr val="FF9900"/>
              </a:buClr>
              <a:buSzPts val="900"/>
              <a:buFont typeface="Roboto"/>
              <a:buChar char="●"/>
            </a:pPr>
            <a:r>
              <a:rPr lang="en" sz="900" b="1">
                <a:solidFill>
                  <a:srgbClr val="FF9900"/>
                </a:solidFill>
                <a:latin typeface="Roboto"/>
                <a:ea typeface="Roboto"/>
                <a:cs typeface="Roboto"/>
                <a:sym typeface="Roboto"/>
              </a:rPr>
              <a:t>ISI - Initial Spread Index</a:t>
            </a:r>
            <a:endParaRPr sz="900" b="1">
              <a:solidFill>
                <a:srgbClr val="FF9900"/>
              </a:solidFill>
              <a:latin typeface="Roboto"/>
              <a:ea typeface="Roboto"/>
              <a:cs typeface="Roboto"/>
              <a:sym typeface="Roboto"/>
            </a:endParaRPr>
          </a:p>
          <a:p>
            <a:pPr marL="457200" lvl="0" indent="-285750" algn="l" rtl="0">
              <a:spcBef>
                <a:spcPts val="0"/>
              </a:spcBef>
              <a:spcAft>
                <a:spcPts val="0"/>
              </a:spcAft>
              <a:buClr>
                <a:srgbClr val="FF9900"/>
              </a:buClr>
              <a:buSzPts val="900"/>
              <a:buFont typeface="Roboto"/>
              <a:buChar char="●"/>
            </a:pPr>
            <a:r>
              <a:rPr lang="en" sz="900" b="1">
                <a:solidFill>
                  <a:srgbClr val="FF9900"/>
                </a:solidFill>
                <a:latin typeface="Roboto"/>
                <a:ea typeface="Roboto"/>
                <a:cs typeface="Roboto"/>
                <a:sym typeface="Roboto"/>
              </a:rPr>
              <a:t>RH - Relative Humidity</a:t>
            </a:r>
            <a:endParaRPr sz="900" b="1">
              <a:solidFill>
                <a:srgbClr val="FF9900"/>
              </a:solidFill>
              <a:latin typeface="Roboto"/>
              <a:ea typeface="Roboto"/>
              <a:cs typeface="Roboto"/>
              <a:sym typeface="Roboto"/>
            </a:endParaRPr>
          </a:p>
          <a:p>
            <a:pPr marL="457200" lvl="0" indent="-285750" algn="l" rtl="0">
              <a:spcBef>
                <a:spcPts val="0"/>
              </a:spcBef>
              <a:spcAft>
                <a:spcPts val="0"/>
              </a:spcAft>
              <a:buClr>
                <a:srgbClr val="FF9900"/>
              </a:buClr>
              <a:buSzPts val="900"/>
              <a:buFont typeface="Roboto"/>
              <a:buChar char="●"/>
            </a:pPr>
            <a:r>
              <a:rPr lang="en" sz="900" b="1">
                <a:solidFill>
                  <a:srgbClr val="FF9900"/>
                </a:solidFill>
                <a:latin typeface="Roboto"/>
                <a:ea typeface="Roboto"/>
                <a:cs typeface="Roboto"/>
                <a:sym typeface="Roboto"/>
              </a:rPr>
              <a:t>AREA - Physical forest area burned</a:t>
            </a:r>
            <a:endParaRPr sz="900">
              <a:latin typeface="Roboto"/>
              <a:ea typeface="Roboto"/>
              <a:cs typeface="Roboto"/>
              <a:sym typeface="Roboto"/>
            </a:endParaRPr>
          </a:p>
        </p:txBody>
      </p:sp>
      <p:sp>
        <p:nvSpPr>
          <p:cNvPr id="91" name="Google Shape;91;p17"/>
          <p:cNvSpPr txBox="1"/>
          <p:nvPr/>
        </p:nvSpPr>
        <p:spPr>
          <a:xfrm>
            <a:off x="6360675" y="1435950"/>
            <a:ext cx="2214900" cy="195600"/>
          </a:xfrm>
          <a:prstGeom prst="rect">
            <a:avLst/>
          </a:prstGeom>
          <a:noFill/>
          <a:ln>
            <a:noFill/>
          </a:ln>
        </p:spPr>
        <p:txBody>
          <a:bodyPr spcFirstLastPara="1" wrap="square" lIns="91425" tIns="91425" rIns="91425" bIns="91425" anchor="t" anchorCtr="0">
            <a:noAutofit/>
          </a:bodyPr>
          <a:lstStyle/>
          <a:p>
            <a:pPr marL="457200" lvl="0" indent="0" algn="l" rtl="0">
              <a:spcBef>
                <a:spcPts val="0"/>
              </a:spcBef>
              <a:spcAft>
                <a:spcPts val="0"/>
              </a:spcAft>
              <a:buNone/>
            </a:pPr>
            <a:r>
              <a:rPr lang="en" sz="800" b="1" u="sng">
                <a:solidFill>
                  <a:schemeClr val="accent5"/>
                </a:solidFill>
                <a:latin typeface="Roboto"/>
                <a:ea typeface="Roboto"/>
                <a:cs typeface="Roboto"/>
                <a:sym typeface="Roboto"/>
              </a:rPr>
              <a:t>Conditional codes</a:t>
            </a:r>
            <a:endParaRPr sz="800" u="sng">
              <a:latin typeface="Roboto"/>
              <a:ea typeface="Roboto"/>
              <a:cs typeface="Roboto"/>
              <a:sym typeface="Roboto"/>
            </a:endParaRPr>
          </a:p>
        </p:txBody>
      </p:sp>
      <p:sp>
        <p:nvSpPr>
          <p:cNvPr id="92" name="Google Shape;92;p17"/>
          <p:cNvSpPr txBox="1"/>
          <p:nvPr/>
        </p:nvSpPr>
        <p:spPr>
          <a:xfrm>
            <a:off x="6360675" y="2380650"/>
            <a:ext cx="2214900" cy="195600"/>
          </a:xfrm>
          <a:prstGeom prst="rect">
            <a:avLst/>
          </a:prstGeom>
          <a:noFill/>
          <a:ln>
            <a:noFill/>
          </a:ln>
        </p:spPr>
        <p:txBody>
          <a:bodyPr spcFirstLastPara="1" wrap="square" lIns="91425" tIns="91425" rIns="91425" bIns="91425" anchor="t" anchorCtr="0">
            <a:noAutofit/>
          </a:bodyPr>
          <a:lstStyle/>
          <a:p>
            <a:pPr marL="457200" lvl="0" indent="0" algn="l" rtl="0">
              <a:spcBef>
                <a:spcPts val="0"/>
              </a:spcBef>
              <a:spcAft>
                <a:spcPts val="0"/>
              </a:spcAft>
              <a:buNone/>
            </a:pPr>
            <a:r>
              <a:rPr lang="en" sz="800" b="1" u="sng">
                <a:solidFill>
                  <a:srgbClr val="FF9900"/>
                </a:solidFill>
                <a:latin typeface="Roboto"/>
                <a:ea typeface="Roboto"/>
                <a:cs typeface="Roboto"/>
                <a:sym typeface="Roboto"/>
              </a:rPr>
              <a:t>Fire Behavior Indices </a:t>
            </a:r>
            <a:endParaRPr sz="800" u="sng">
              <a:latin typeface="Roboto"/>
              <a:ea typeface="Roboto"/>
              <a:cs typeface="Roboto"/>
              <a:sym typeface="Roboto"/>
            </a:endParaRPr>
          </a:p>
        </p:txBody>
      </p:sp>
      <p:sp>
        <p:nvSpPr>
          <p:cNvPr id="93" name="Google Shape;93;p17"/>
          <p:cNvSpPr txBox="1"/>
          <p:nvPr/>
        </p:nvSpPr>
        <p:spPr>
          <a:xfrm>
            <a:off x="6122625" y="3406100"/>
            <a:ext cx="2691000" cy="704100"/>
          </a:xfrm>
          <a:prstGeom prst="rect">
            <a:avLst/>
          </a:prstGeom>
          <a:noFill/>
          <a:ln>
            <a:noFill/>
          </a:ln>
        </p:spPr>
        <p:txBody>
          <a:bodyPr spcFirstLastPara="1" wrap="square" lIns="91425" tIns="91425" rIns="91425" bIns="91425" anchor="t" anchorCtr="0">
            <a:noAutofit/>
          </a:bodyPr>
          <a:lstStyle/>
          <a:p>
            <a:pPr marL="457200" lvl="0" indent="-304800" algn="l" rtl="0">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Other variables:</a:t>
            </a:r>
            <a:endParaRPr sz="1200">
              <a:solidFill>
                <a:schemeClr val="dk1"/>
              </a:solidFill>
              <a:latin typeface="Roboto"/>
              <a:ea typeface="Roboto"/>
              <a:cs typeface="Roboto"/>
              <a:sym typeface="Roboto"/>
            </a:endParaRPr>
          </a:p>
          <a:p>
            <a:pPr marL="914400" lvl="1" indent="-304800" algn="l" rtl="0">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Temp</a:t>
            </a:r>
            <a:endParaRPr sz="1200">
              <a:solidFill>
                <a:schemeClr val="dk1"/>
              </a:solidFill>
              <a:latin typeface="Roboto"/>
              <a:ea typeface="Roboto"/>
              <a:cs typeface="Roboto"/>
              <a:sym typeface="Roboto"/>
            </a:endParaRPr>
          </a:p>
          <a:p>
            <a:pPr marL="914400" lvl="1" indent="-304800" algn="l" rtl="0">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Wind</a:t>
            </a:r>
            <a:endParaRPr sz="1200">
              <a:solidFill>
                <a:schemeClr val="dk1"/>
              </a:solidFill>
              <a:latin typeface="Roboto"/>
              <a:ea typeface="Roboto"/>
              <a:cs typeface="Roboto"/>
              <a:sym typeface="Roboto"/>
            </a:endParaRPr>
          </a:p>
          <a:p>
            <a:pPr marL="914400" lvl="1" indent="-304800" algn="l" rtl="0">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Rain	</a:t>
            </a:r>
            <a:endParaRPr sz="1200">
              <a:solidFill>
                <a:schemeClr val="dk1"/>
              </a:solidFill>
              <a:latin typeface="Roboto"/>
              <a:ea typeface="Roboto"/>
              <a:cs typeface="Roboto"/>
              <a:sym typeface="Roboto"/>
            </a:endParaRPr>
          </a:p>
          <a:p>
            <a:pPr marL="0" lvl="0" indent="0" algn="l" rtl="0">
              <a:spcBef>
                <a:spcPts val="0"/>
              </a:spcBef>
              <a:spcAft>
                <a:spcPts val="0"/>
              </a:spcAft>
              <a:buNone/>
            </a:pPr>
            <a:endParaRPr sz="1200">
              <a:solidFill>
                <a:schemeClr val="dk1"/>
              </a:solidFill>
              <a:latin typeface="Roboto"/>
              <a:ea typeface="Roboto"/>
              <a:cs typeface="Roboto"/>
              <a:sym typeface="Roboto"/>
            </a:endParaRPr>
          </a:p>
          <a:p>
            <a:pPr marL="0" lvl="0" indent="0" algn="l" rtl="0">
              <a:spcBef>
                <a:spcPts val="0"/>
              </a:spcBef>
              <a:spcAft>
                <a:spcPts val="0"/>
              </a:spcAft>
              <a:buNone/>
            </a:pPr>
            <a:r>
              <a:rPr lang="en" sz="1200">
                <a:solidFill>
                  <a:schemeClr val="dk1"/>
                </a:solidFill>
                <a:latin typeface="Roboto"/>
                <a:ea typeface="Roboto"/>
                <a:cs typeface="Roboto"/>
                <a:sym typeface="Roboto"/>
              </a:rPr>
              <a:t>If an area burned was less than 1ha/100 = 100m2, the dataset rounded down to 0.</a:t>
            </a:r>
            <a:endParaRPr sz="1200">
              <a:solidFill>
                <a:schemeClr val="dk1"/>
              </a:solidFill>
              <a:latin typeface="Roboto"/>
              <a:ea typeface="Roboto"/>
              <a:cs typeface="Roboto"/>
              <a:sym typeface="Roboto"/>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pic>
        <p:nvPicPr>
          <p:cNvPr id="98" name="Google Shape;98;p18" descr="The map of the Montesinho natural park "/>
          <p:cNvPicPr preferRelativeResize="0"/>
          <p:nvPr/>
        </p:nvPicPr>
        <p:blipFill>
          <a:blip r:embed="rId3">
            <a:alphaModFix/>
          </a:blip>
          <a:stretch>
            <a:fillRect/>
          </a:stretch>
        </p:blipFill>
        <p:spPr>
          <a:xfrm>
            <a:off x="152400" y="1407925"/>
            <a:ext cx="5550024" cy="2295812"/>
          </a:xfrm>
          <a:prstGeom prst="rect">
            <a:avLst/>
          </a:prstGeom>
          <a:noFill/>
          <a:ln>
            <a:noFill/>
          </a:ln>
        </p:spPr>
      </p:pic>
      <p:pic>
        <p:nvPicPr>
          <p:cNvPr id="99" name="Google Shape;99;p18"/>
          <p:cNvPicPr preferRelativeResize="0"/>
          <p:nvPr/>
        </p:nvPicPr>
        <p:blipFill>
          <a:blip r:embed="rId4">
            <a:alphaModFix/>
          </a:blip>
          <a:stretch>
            <a:fillRect/>
          </a:stretch>
        </p:blipFill>
        <p:spPr>
          <a:xfrm>
            <a:off x="152400" y="3749725"/>
            <a:ext cx="8754975" cy="1241375"/>
          </a:xfrm>
          <a:prstGeom prst="rect">
            <a:avLst/>
          </a:prstGeom>
          <a:noFill/>
          <a:ln>
            <a:noFill/>
          </a:ln>
        </p:spPr>
      </p:pic>
      <p:pic>
        <p:nvPicPr>
          <p:cNvPr id="100" name="Google Shape;100;p18"/>
          <p:cNvPicPr preferRelativeResize="0"/>
          <p:nvPr/>
        </p:nvPicPr>
        <p:blipFill>
          <a:blip r:embed="rId5">
            <a:alphaModFix/>
          </a:blip>
          <a:stretch>
            <a:fillRect/>
          </a:stretch>
        </p:blipFill>
        <p:spPr>
          <a:xfrm>
            <a:off x="194525" y="150025"/>
            <a:ext cx="8525051" cy="1180075"/>
          </a:xfrm>
          <a:prstGeom prst="rect">
            <a:avLst/>
          </a:prstGeom>
          <a:noFill/>
          <a:ln>
            <a:noFill/>
          </a:ln>
        </p:spPr>
      </p:pic>
      <p:sp>
        <p:nvSpPr>
          <p:cNvPr id="101" name="Google Shape;101;p18"/>
          <p:cNvSpPr txBox="1"/>
          <p:nvPr/>
        </p:nvSpPr>
        <p:spPr>
          <a:xfrm>
            <a:off x="5957125" y="1655550"/>
            <a:ext cx="2688600" cy="1096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200">
                <a:solidFill>
                  <a:srgbClr val="FFFFFF"/>
                </a:solidFill>
              </a:rPr>
              <a:t>Most burned area and most fires are (“6,5”, “8,6”, “7,4”,”2,4”,”4,4”) </a:t>
            </a:r>
            <a:endParaRPr sz="1200">
              <a:solidFill>
                <a:srgbClr val="FFFFFF"/>
              </a:solidFill>
            </a:endParaRPr>
          </a:p>
          <a:p>
            <a:pPr marL="0" lvl="0" indent="0" algn="l" rtl="0">
              <a:lnSpc>
                <a:spcPct val="115000"/>
              </a:lnSpc>
              <a:spcBef>
                <a:spcPts val="0"/>
              </a:spcBef>
              <a:spcAft>
                <a:spcPts val="0"/>
              </a:spcAft>
              <a:buNone/>
            </a:pPr>
            <a:r>
              <a:rPr lang="en" sz="1200">
                <a:solidFill>
                  <a:srgbClr val="FFFFFF"/>
                </a:solidFill>
              </a:rPr>
              <a:t>Average area burned : 185 Hectares</a:t>
            </a:r>
            <a:endParaRPr sz="1200">
              <a:solidFill>
                <a:srgbClr val="FFFFFF"/>
              </a:solidFill>
            </a:endParaRPr>
          </a:p>
          <a:p>
            <a:pPr marL="0" lvl="0" indent="0" algn="l" rtl="0">
              <a:lnSpc>
                <a:spcPct val="115000"/>
              </a:lnSpc>
              <a:spcBef>
                <a:spcPts val="0"/>
              </a:spcBef>
              <a:spcAft>
                <a:spcPts val="0"/>
              </a:spcAft>
              <a:buNone/>
            </a:pPr>
            <a:r>
              <a:rPr lang="en" sz="1200">
                <a:solidFill>
                  <a:srgbClr val="FFFFFF"/>
                </a:solidFill>
              </a:rPr>
              <a:t>Average number of fires : 8 fires over .5 Hectares</a:t>
            </a:r>
            <a:endParaRPr sz="1200">
              <a:solidFill>
                <a:srgbClr val="FFFFFF"/>
              </a:solidFill>
            </a:endParaRPr>
          </a:p>
          <a:p>
            <a:pPr marL="0" lvl="0" indent="0" algn="l" rtl="0">
              <a:lnSpc>
                <a:spcPct val="115000"/>
              </a:lnSpc>
              <a:spcBef>
                <a:spcPts val="0"/>
              </a:spcBef>
              <a:spcAft>
                <a:spcPts val="0"/>
              </a:spcAft>
              <a:buNone/>
            </a:pPr>
            <a:endParaRPr sz="1100">
              <a:solidFill>
                <a:srgbClr val="FFFFFF"/>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9"/>
          <p:cNvSpPr txBox="1">
            <a:spLocks noGrp="1"/>
          </p:cNvSpPr>
          <p:nvPr>
            <p:ph type="title"/>
          </p:nvPr>
        </p:nvSpPr>
        <p:spPr>
          <a:xfrm>
            <a:off x="1990650" y="96600"/>
            <a:ext cx="5051400" cy="686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Exploratory Data Analysis</a:t>
            </a:r>
            <a:endParaRPr/>
          </a:p>
        </p:txBody>
      </p:sp>
      <p:pic>
        <p:nvPicPr>
          <p:cNvPr id="107" name="Google Shape;107;p19"/>
          <p:cNvPicPr preferRelativeResize="0"/>
          <p:nvPr/>
        </p:nvPicPr>
        <p:blipFill>
          <a:blip r:embed="rId3">
            <a:alphaModFix/>
          </a:blip>
          <a:stretch>
            <a:fillRect/>
          </a:stretch>
        </p:blipFill>
        <p:spPr>
          <a:xfrm>
            <a:off x="501051" y="782699"/>
            <a:ext cx="2526874" cy="2160325"/>
          </a:xfrm>
          <a:prstGeom prst="rect">
            <a:avLst/>
          </a:prstGeom>
          <a:noFill/>
          <a:ln w="38100" cap="flat" cmpd="sng">
            <a:solidFill>
              <a:srgbClr val="000000"/>
            </a:solidFill>
            <a:prstDash val="solid"/>
            <a:round/>
            <a:headEnd type="none" w="sm" len="sm"/>
            <a:tailEnd type="none" w="sm" len="sm"/>
          </a:ln>
        </p:spPr>
      </p:pic>
      <p:pic>
        <p:nvPicPr>
          <p:cNvPr id="108" name="Google Shape;108;p19"/>
          <p:cNvPicPr preferRelativeResize="0"/>
          <p:nvPr/>
        </p:nvPicPr>
        <p:blipFill>
          <a:blip r:embed="rId4">
            <a:alphaModFix/>
          </a:blip>
          <a:stretch>
            <a:fillRect/>
          </a:stretch>
        </p:blipFill>
        <p:spPr>
          <a:xfrm>
            <a:off x="3176626" y="2231938"/>
            <a:ext cx="2790735" cy="2385925"/>
          </a:xfrm>
          <a:prstGeom prst="rect">
            <a:avLst/>
          </a:prstGeom>
          <a:noFill/>
          <a:ln w="28575" cap="flat" cmpd="sng">
            <a:solidFill>
              <a:srgbClr val="000000"/>
            </a:solidFill>
            <a:prstDash val="solid"/>
            <a:round/>
            <a:headEnd type="none" w="sm" len="sm"/>
            <a:tailEnd type="none" w="sm" len="sm"/>
          </a:ln>
        </p:spPr>
      </p:pic>
      <p:pic>
        <p:nvPicPr>
          <p:cNvPr id="109" name="Google Shape;109;p19"/>
          <p:cNvPicPr preferRelativeResize="0"/>
          <p:nvPr/>
        </p:nvPicPr>
        <p:blipFill>
          <a:blip r:embed="rId5">
            <a:alphaModFix/>
          </a:blip>
          <a:stretch>
            <a:fillRect/>
          </a:stretch>
        </p:blipFill>
        <p:spPr>
          <a:xfrm>
            <a:off x="6084387" y="798813"/>
            <a:ext cx="2871839" cy="2144203"/>
          </a:xfrm>
          <a:prstGeom prst="rect">
            <a:avLst/>
          </a:prstGeom>
          <a:noFill/>
          <a:ln>
            <a:noFill/>
          </a:ln>
        </p:spPr>
      </p:pic>
      <p:sp>
        <p:nvSpPr>
          <p:cNvPr id="110" name="Google Shape;110;p19"/>
          <p:cNvSpPr txBox="1"/>
          <p:nvPr/>
        </p:nvSpPr>
        <p:spPr>
          <a:xfrm>
            <a:off x="501050" y="3141325"/>
            <a:ext cx="2479200" cy="805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latin typeface="Roboto"/>
                <a:ea typeface="Roboto"/>
                <a:cs typeface="Roboto"/>
                <a:sym typeface="Roboto"/>
              </a:rPr>
              <a:t>Most significant fires occurred in the months of August and September</a:t>
            </a:r>
            <a:endParaRPr>
              <a:solidFill>
                <a:srgbClr val="FFFFFF"/>
              </a:solidFill>
              <a:latin typeface="Roboto"/>
              <a:ea typeface="Roboto"/>
              <a:cs typeface="Roboto"/>
              <a:sym typeface="Roboto"/>
            </a:endParaRPr>
          </a:p>
        </p:txBody>
      </p:sp>
      <p:sp>
        <p:nvSpPr>
          <p:cNvPr id="111" name="Google Shape;111;p19"/>
          <p:cNvSpPr txBox="1"/>
          <p:nvPr/>
        </p:nvSpPr>
        <p:spPr>
          <a:xfrm>
            <a:off x="3176575" y="782700"/>
            <a:ext cx="2790600" cy="132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latin typeface="Roboto"/>
                <a:ea typeface="Roboto"/>
                <a:cs typeface="Roboto"/>
                <a:sym typeface="Roboto"/>
              </a:rPr>
              <a:t>This plot shows the distribution of fires by day of the week. However, information was only recorded when there was a burn, and did not indicate dates or chronology.</a:t>
            </a:r>
            <a:endParaRPr>
              <a:solidFill>
                <a:srgbClr val="FFFFFF"/>
              </a:solidFill>
              <a:latin typeface="Roboto"/>
              <a:ea typeface="Roboto"/>
              <a:cs typeface="Roboto"/>
              <a:sym typeface="Roboto"/>
            </a:endParaRPr>
          </a:p>
        </p:txBody>
      </p:sp>
      <p:sp>
        <p:nvSpPr>
          <p:cNvPr id="112" name="Google Shape;112;p19"/>
          <p:cNvSpPr txBox="1"/>
          <p:nvPr/>
        </p:nvSpPr>
        <p:spPr>
          <a:xfrm>
            <a:off x="6084375" y="3038200"/>
            <a:ext cx="2871900" cy="1421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latin typeface="Roboto"/>
                <a:ea typeface="Roboto"/>
                <a:cs typeface="Roboto"/>
                <a:sym typeface="Roboto"/>
              </a:rPr>
              <a:t>Burn area was transformed into a binary variable, indicating if there was a significant fire or not. This plot shows a nearly even distribution of this variable, with 248 ‘No’ and 269 ‘Yes’</a:t>
            </a:r>
            <a:endParaRPr>
              <a:solidFill>
                <a:srgbClr val="FFFFFF"/>
              </a:solidFill>
              <a:latin typeface="Roboto"/>
              <a:ea typeface="Roboto"/>
              <a:cs typeface="Roboto"/>
              <a:sym typeface="Roboto"/>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20"/>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Correlation  </a:t>
            </a:r>
            <a:endParaRPr/>
          </a:p>
        </p:txBody>
      </p:sp>
      <p:sp>
        <p:nvSpPr>
          <p:cNvPr id="118" name="Google Shape;118;p20"/>
          <p:cNvSpPr txBox="1">
            <a:spLocks noGrp="1"/>
          </p:cNvSpPr>
          <p:nvPr>
            <p:ph type="body" idx="1"/>
          </p:nvPr>
        </p:nvSpPr>
        <p:spPr>
          <a:xfrm>
            <a:off x="387900" y="1489825"/>
            <a:ext cx="3616500" cy="30789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No strong correlations between variables and if there was a fire that day or how much of the area was burned.</a:t>
            </a:r>
            <a:endParaRPr/>
          </a:p>
          <a:p>
            <a:pPr marL="457200" lvl="0" indent="0" algn="l" rtl="0">
              <a:spcBef>
                <a:spcPts val="1600"/>
              </a:spcBef>
              <a:spcAft>
                <a:spcPts val="1600"/>
              </a:spcAft>
              <a:buNone/>
            </a:pPr>
            <a:endParaRPr/>
          </a:p>
        </p:txBody>
      </p:sp>
      <p:pic>
        <p:nvPicPr>
          <p:cNvPr id="119" name="Google Shape;119;p20"/>
          <p:cNvPicPr preferRelativeResize="0"/>
          <p:nvPr/>
        </p:nvPicPr>
        <p:blipFill>
          <a:blip r:embed="rId3">
            <a:alphaModFix/>
          </a:blip>
          <a:stretch>
            <a:fillRect/>
          </a:stretch>
        </p:blipFill>
        <p:spPr>
          <a:xfrm>
            <a:off x="4358175" y="1564777"/>
            <a:ext cx="4584599" cy="34230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pic>
        <p:nvPicPr>
          <p:cNvPr id="124" name="Google Shape;124;p21"/>
          <p:cNvPicPr preferRelativeResize="0"/>
          <p:nvPr/>
        </p:nvPicPr>
        <p:blipFill>
          <a:blip r:embed="rId3">
            <a:alphaModFix/>
          </a:blip>
          <a:stretch>
            <a:fillRect/>
          </a:stretch>
        </p:blipFill>
        <p:spPr>
          <a:xfrm>
            <a:off x="2443700" y="-48125"/>
            <a:ext cx="4209420" cy="5191627"/>
          </a:xfrm>
          <a:prstGeom prst="rect">
            <a:avLst/>
          </a:prstGeom>
          <a:noFill/>
          <a:ln>
            <a:noFill/>
          </a:ln>
        </p:spPr>
      </p:pic>
    </p:spTree>
  </p:cSld>
  <p:clrMapOvr>
    <a:masterClrMapping/>
  </p:clrMapOvr>
</p:sld>
</file>

<file path=ppt/theme/theme1.xml><?xml version="1.0" encoding="utf-8"?>
<a:theme xmlns:a="http://schemas.openxmlformats.org/drawingml/2006/main" name="Marina">
  <a:themeElements>
    <a:clrScheme name="Marina">
      <a:dk1>
        <a:srgbClr val="FFFFFF"/>
      </a:dk1>
      <a:lt1>
        <a:srgbClr val="00517C"/>
      </a:lt1>
      <a:dk2>
        <a:srgbClr val="004065"/>
      </a:dk2>
      <a:lt2>
        <a:srgbClr val="CFD8DC"/>
      </a:lt2>
      <a:accent1>
        <a:srgbClr val="0277BD"/>
      </a:accent1>
      <a:accent2>
        <a:srgbClr val="558B2F"/>
      </a:accent2>
      <a:accent3>
        <a:srgbClr val="009688"/>
      </a:accent3>
      <a:accent4>
        <a:srgbClr val="039BE5"/>
      </a:accent4>
      <a:accent5>
        <a:srgbClr val="8BC34A"/>
      </a:accent5>
      <a:accent6>
        <a:srgbClr val="FFEB38"/>
      </a:accent6>
      <a:hlink>
        <a:srgbClr val="8BC34A"/>
      </a:hlink>
      <a:folHlink>
        <a:srgbClr val="8BC34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2051</Words>
  <Application>Microsoft Office PowerPoint</Application>
  <PresentationFormat>On-screen Show (16:9)</PresentationFormat>
  <Paragraphs>204</Paragraphs>
  <Slides>22</Slides>
  <Notes>22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22</vt:i4>
      </vt:variant>
    </vt:vector>
  </HeadingPairs>
  <TitlesOfParts>
    <vt:vector size="26" baseType="lpstr">
      <vt:lpstr>Arial</vt:lpstr>
      <vt:lpstr>Roboto Slab</vt:lpstr>
      <vt:lpstr>Roboto</vt:lpstr>
      <vt:lpstr>Marina</vt:lpstr>
      <vt:lpstr>Predicting Forest Fires</vt:lpstr>
      <vt:lpstr>Introduction</vt:lpstr>
      <vt:lpstr>Motivation</vt:lpstr>
      <vt:lpstr>Problem Statement</vt:lpstr>
      <vt:lpstr>About the data</vt:lpstr>
      <vt:lpstr>PowerPoint Presentation</vt:lpstr>
      <vt:lpstr>Exploratory Data Analysis</vt:lpstr>
      <vt:lpstr>Correlation  </vt:lpstr>
      <vt:lpstr>PowerPoint Presentation</vt:lpstr>
      <vt:lpstr>Preparing the data</vt:lpstr>
      <vt:lpstr>Clustering - kMeans </vt:lpstr>
      <vt:lpstr>Clustering - K means </vt:lpstr>
      <vt:lpstr>Decision Trees seed(123)</vt:lpstr>
      <vt:lpstr>Decision Trees seed(1016)</vt:lpstr>
      <vt:lpstr>Decision Trees seed(69)</vt:lpstr>
      <vt:lpstr>PowerPoint Presentation</vt:lpstr>
      <vt:lpstr>PowerPoint Presentation</vt:lpstr>
      <vt:lpstr>Naïve Bayes</vt:lpstr>
      <vt:lpstr>Variable Importance Evaluation</vt:lpstr>
      <vt:lpstr>SVM Models</vt:lpstr>
      <vt:lpstr> Conclusions</vt:lpstr>
      <vt:lpstr>Resources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Predicting Forest Fires</dc:title>
  <dc:creator>16023</dc:creator>
  <cp:lastModifiedBy>Jonathan David Ortiz</cp:lastModifiedBy>
  <cp:revision>1</cp:revision>
  <dcterms:modified xsi:type="dcterms:W3CDTF">2020-03-21T03:24:52Z</dcterms:modified>
</cp:coreProperties>
</file>